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1"/>
  </p:notesMasterIdLst>
  <p:handoutMasterIdLst>
    <p:handoutMasterId r:id="rId62"/>
  </p:handoutMasterIdLst>
  <p:sldIdLst>
    <p:sldId id="258" r:id="rId2"/>
    <p:sldId id="388" r:id="rId3"/>
    <p:sldId id="265" r:id="rId4"/>
    <p:sldId id="383" r:id="rId5"/>
    <p:sldId id="363" r:id="rId6"/>
    <p:sldId id="379" r:id="rId7"/>
    <p:sldId id="381" r:id="rId8"/>
    <p:sldId id="411" r:id="rId9"/>
    <p:sldId id="412" r:id="rId10"/>
    <p:sldId id="413" r:id="rId11"/>
    <p:sldId id="415" r:id="rId12"/>
    <p:sldId id="420" r:id="rId13"/>
    <p:sldId id="421" r:id="rId14"/>
    <p:sldId id="445" r:id="rId15"/>
    <p:sldId id="446" r:id="rId16"/>
    <p:sldId id="447" r:id="rId17"/>
    <p:sldId id="423" r:id="rId18"/>
    <p:sldId id="451" r:id="rId19"/>
    <p:sldId id="448" r:id="rId20"/>
    <p:sldId id="449" r:id="rId21"/>
    <p:sldId id="450" r:id="rId22"/>
    <p:sldId id="441" r:id="rId23"/>
    <p:sldId id="442" r:id="rId24"/>
    <p:sldId id="443" r:id="rId25"/>
    <p:sldId id="307" r:id="rId26"/>
    <p:sldId id="317" r:id="rId27"/>
    <p:sldId id="319" r:id="rId28"/>
    <p:sldId id="318" r:id="rId29"/>
    <p:sldId id="320" r:id="rId30"/>
    <p:sldId id="321" r:id="rId31"/>
    <p:sldId id="308" r:id="rId32"/>
    <p:sldId id="309" r:id="rId33"/>
    <p:sldId id="314" r:id="rId34"/>
    <p:sldId id="330" r:id="rId35"/>
    <p:sldId id="331" r:id="rId36"/>
    <p:sldId id="332" r:id="rId37"/>
    <p:sldId id="311" r:id="rId38"/>
    <p:sldId id="322" r:id="rId39"/>
    <p:sldId id="362" r:id="rId40"/>
    <p:sldId id="418" r:id="rId41"/>
    <p:sldId id="416" r:id="rId42"/>
    <p:sldId id="417" r:id="rId43"/>
    <p:sldId id="424" r:id="rId44"/>
    <p:sldId id="425" r:id="rId45"/>
    <p:sldId id="426" r:id="rId46"/>
    <p:sldId id="440" r:id="rId47"/>
    <p:sldId id="427" r:id="rId48"/>
    <p:sldId id="428" r:id="rId49"/>
    <p:sldId id="429" r:id="rId50"/>
    <p:sldId id="438" r:id="rId51"/>
    <p:sldId id="439" r:id="rId52"/>
    <p:sldId id="419" r:id="rId53"/>
    <p:sldId id="382" r:id="rId54"/>
    <p:sldId id="384" r:id="rId55"/>
    <p:sldId id="385" r:id="rId56"/>
    <p:sldId id="386" r:id="rId57"/>
    <p:sldId id="387" r:id="rId58"/>
    <p:sldId id="453" r:id="rId59"/>
    <p:sldId id="452"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anzhi zhang" initials="qz" lastIdx="1" clrIdx="0">
    <p:extLst>
      <p:ext uri="{19B8F6BF-5375-455C-9EA6-DF929625EA0E}">
        <p15:presenceInfo xmlns:p15="http://schemas.microsoft.com/office/powerpoint/2012/main" userId="86cf84e9b597d4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88415" autoAdjust="0"/>
  </p:normalViewPr>
  <p:slideViewPr>
    <p:cSldViewPr>
      <p:cViewPr varScale="1">
        <p:scale>
          <a:sx n="115" d="100"/>
          <a:sy n="115" d="100"/>
        </p:scale>
        <p:origin x="235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25</a:t>
            </a:fld>
            <a:endParaRPr lang="en-US"/>
          </a:p>
        </p:txBody>
      </p:sp>
    </p:spTree>
    <p:extLst>
      <p:ext uri="{BB962C8B-B14F-4D97-AF65-F5344CB8AC3E}">
        <p14:creationId xmlns:p14="http://schemas.microsoft.com/office/powerpoint/2010/main" val="368477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34</a:t>
            </a:fld>
            <a:endParaRPr lang="en-US"/>
          </a:p>
        </p:txBody>
      </p:sp>
    </p:spTree>
    <p:extLst>
      <p:ext uri="{BB962C8B-B14F-4D97-AF65-F5344CB8AC3E}">
        <p14:creationId xmlns:p14="http://schemas.microsoft.com/office/powerpoint/2010/main" val="403747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35</a:t>
            </a:fld>
            <a:endParaRPr lang="en-US"/>
          </a:p>
        </p:txBody>
      </p:sp>
    </p:spTree>
    <p:extLst>
      <p:ext uri="{BB962C8B-B14F-4D97-AF65-F5344CB8AC3E}">
        <p14:creationId xmlns:p14="http://schemas.microsoft.com/office/powerpoint/2010/main" val="429327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36</a:t>
            </a:fld>
            <a:endParaRPr lang="en-US"/>
          </a:p>
        </p:txBody>
      </p:sp>
    </p:spTree>
    <p:extLst>
      <p:ext uri="{BB962C8B-B14F-4D97-AF65-F5344CB8AC3E}">
        <p14:creationId xmlns:p14="http://schemas.microsoft.com/office/powerpoint/2010/main" val="370775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37</a:t>
            </a:fld>
            <a:endParaRPr lang="en-US"/>
          </a:p>
        </p:txBody>
      </p:sp>
    </p:spTree>
    <p:extLst>
      <p:ext uri="{BB962C8B-B14F-4D97-AF65-F5344CB8AC3E}">
        <p14:creationId xmlns:p14="http://schemas.microsoft.com/office/powerpoint/2010/main" val="191998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38</a:t>
            </a:fld>
            <a:endParaRPr lang="en-US"/>
          </a:p>
        </p:txBody>
      </p:sp>
    </p:spTree>
    <p:extLst>
      <p:ext uri="{BB962C8B-B14F-4D97-AF65-F5344CB8AC3E}">
        <p14:creationId xmlns:p14="http://schemas.microsoft.com/office/powerpoint/2010/main" val="3184343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39</a:t>
            </a:fld>
            <a:endParaRPr lang="en-US"/>
          </a:p>
        </p:txBody>
      </p:sp>
    </p:spTree>
    <p:extLst>
      <p:ext uri="{BB962C8B-B14F-4D97-AF65-F5344CB8AC3E}">
        <p14:creationId xmlns:p14="http://schemas.microsoft.com/office/powerpoint/2010/main" val="5328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12E6D-B222-4EFA-AFFE-66ABD8BCD8EE}" type="slidenum">
              <a:rPr lang="en-US" smtClean="0"/>
              <a:t>46</a:t>
            </a:fld>
            <a:endParaRPr lang="en-US"/>
          </a:p>
        </p:txBody>
      </p:sp>
    </p:spTree>
    <p:extLst>
      <p:ext uri="{BB962C8B-B14F-4D97-AF65-F5344CB8AC3E}">
        <p14:creationId xmlns:p14="http://schemas.microsoft.com/office/powerpoint/2010/main" val="1258746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12E6D-B222-4EFA-AFFE-66ABD8BCD8EE}" type="slidenum">
              <a:rPr lang="en-US" smtClean="0"/>
              <a:t>50</a:t>
            </a:fld>
            <a:endParaRPr lang="en-US"/>
          </a:p>
        </p:txBody>
      </p:sp>
    </p:spTree>
    <p:extLst>
      <p:ext uri="{BB962C8B-B14F-4D97-AF65-F5344CB8AC3E}">
        <p14:creationId xmlns:p14="http://schemas.microsoft.com/office/powerpoint/2010/main" val="65397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52</a:t>
            </a:fld>
            <a:endParaRPr lang="en-US"/>
          </a:p>
        </p:txBody>
      </p:sp>
    </p:spTree>
    <p:extLst>
      <p:ext uri="{BB962C8B-B14F-4D97-AF65-F5344CB8AC3E}">
        <p14:creationId xmlns:p14="http://schemas.microsoft.com/office/powerpoint/2010/main" val="2458421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53</a:t>
            </a:fld>
            <a:endParaRPr lang="en-US"/>
          </a:p>
        </p:txBody>
      </p:sp>
    </p:spTree>
    <p:extLst>
      <p:ext uri="{BB962C8B-B14F-4D97-AF65-F5344CB8AC3E}">
        <p14:creationId xmlns:p14="http://schemas.microsoft.com/office/powerpoint/2010/main" val="27905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26</a:t>
            </a:fld>
            <a:endParaRPr lang="en-US"/>
          </a:p>
        </p:txBody>
      </p:sp>
    </p:spTree>
    <p:extLst>
      <p:ext uri="{BB962C8B-B14F-4D97-AF65-F5344CB8AC3E}">
        <p14:creationId xmlns:p14="http://schemas.microsoft.com/office/powerpoint/2010/main" val="3236747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54</a:t>
            </a:fld>
            <a:endParaRPr lang="en-US"/>
          </a:p>
        </p:txBody>
      </p:sp>
    </p:spTree>
    <p:extLst>
      <p:ext uri="{BB962C8B-B14F-4D97-AF65-F5344CB8AC3E}">
        <p14:creationId xmlns:p14="http://schemas.microsoft.com/office/powerpoint/2010/main" val="253681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55</a:t>
            </a:fld>
            <a:endParaRPr lang="en-US"/>
          </a:p>
        </p:txBody>
      </p:sp>
    </p:spTree>
    <p:extLst>
      <p:ext uri="{BB962C8B-B14F-4D97-AF65-F5344CB8AC3E}">
        <p14:creationId xmlns:p14="http://schemas.microsoft.com/office/powerpoint/2010/main" val="1588686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56</a:t>
            </a:fld>
            <a:endParaRPr lang="en-US"/>
          </a:p>
        </p:txBody>
      </p:sp>
    </p:spTree>
    <p:extLst>
      <p:ext uri="{BB962C8B-B14F-4D97-AF65-F5344CB8AC3E}">
        <p14:creationId xmlns:p14="http://schemas.microsoft.com/office/powerpoint/2010/main" val="103677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57</a:t>
            </a:fld>
            <a:endParaRPr lang="en-US"/>
          </a:p>
        </p:txBody>
      </p:sp>
    </p:spTree>
    <p:extLst>
      <p:ext uri="{BB962C8B-B14F-4D97-AF65-F5344CB8AC3E}">
        <p14:creationId xmlns:p14="http://schemas.microsoft.com/office/powerpoint/2010/main" val="145892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58</a:t>
            </a:fld>
            <a:endParaRPr lang="en-US"/>
          </a:p>
        </p:txBody>
      </p:sp>
    </p:spTree>
    <p:extLst>
      <p:ext uri="{BB962C8B-B14F-4D97-AF65-F5344CB8AC3E}">
        <p14:creationId xmlns:p14="http://schemas.microsoft.com/office/powerpoint/2010/main" val="100853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59</a:t>
            </a:fld>
            <a:endParaRPr lang="en-US"/>
          </a:p>
        </p:txBody>
      </p:sp>
    </p:spTree>
    <p:extLst>
      <p:ext uri="{BB962C8B-B14F-4D97-AF65-F5344CB8AC3E}">
        <p14:creationId xmlns:p14="http://schemas.microsoft.com/office/powerpoint/2010/main" val="346176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16823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28</a:t>
            </a:fld>
            <a:endParaRPr lang="en-US"/>
          </a:p>
        </p:txBody>
      </p:sp>
    </p:spTree>
    <p:extLst>
      <p:ext uri="{BB962C8B-B14F-4D97-AF65-F5344CB8AC3E}">
        <p14:creationId xmlns:p14="http://schemas.microsoft.com/office/powerpoint/2010/main" val="22587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29</a:t>
            </a:fld>
            <a:endParaRPr lang="en-US"/>
          </a:p>
        </p:txBody>
      </p:sp>
    </p:spTree>
    <p:extLst>
      <p:ext uri="{BB962C8B-B14F-4D97-AF65-F5344CB8AC3E}">
        <p14:creationId xmlns:p14="http://schemas.microsoft.com/office/powerpoint/2010/main" val="34276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30</a:t>
            </a:fld>
            <a:endParaRPr lang="en-US"/>
          </a:p>
        </p:txBody>
      </p:sp>
    </p:spTree>
    <p:extLst>
      <p:ext uri="{BB962C8B-B14F-4D97-AF65-F5344CB8AC3E}">
        <p14:creationId xmlns:p14="http://schemas.microsoft.com/office/powerpoint/2010/main" val="201734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31</a:t>
            </a:fld>
            <a:endParaRPr lang="en-US"/>
          </a:p>
        </p:txBody>
      </p:sp>
    </p:spTree>
    <p:extLst>
      <p:ext uri="{BB962C8B-B14F-4D97-AF65-F5344CB8AC3E}">
        <p14:creationId xmlns:p14="http://schemas.microsoft.com/office/powerpoint/2010/main" val="313085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32</a:t>
            </a:fld>
            <a:endParaRPr lang="en-US"/>
          </a:p>
        </p:txBody>
      </p:sp>
    </p:spTree>
    <p:extLst>
      <p:ext uri="{BB962C8B-B14F-4D97-AF65-F5344CB8AC3E}">
        <p14:creationId xmlns:p14="http://schemas.microsoft.com/office/powerpoint/2010/main" val="34562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33</a:t>
            </a:fld>
            <a:endParaRPr lang="en-US"/>
          </a:p>
        </p:txBody>
      </p:sp>
    </p:spTree>
    <p:extLst>
      <p:ext uri="{BB962C8B-B14F-4D97-AF65-F5344CB8AC3E}">
        <p14:creationId xmlns:p14="http://schemas.microsoft.com/office/powerpoint/2010/main" val="2257063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75703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0.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00.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20.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1.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810.png"/><Relationship Id="rId7"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10.png"/><Relationship Id="rId5" Type="http://schemas.openxmlformats.org/officeDocument/2006/relationships/image" Target="../media/image1010.png"/><Relationship Id="rId4" Type="http://schemas.openxmlformats.org/officeDocument/2006/relationships/image" Target="../media/image910.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18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10.png"/><Relationship Id="rId5" Type="http://schemas.openxmlformats.org/officeDocument/2006/relationships/image" Target="../media/image1610.png"/><Relationship Id="rId4" Type="http://schemas.openxmlformats.org/officeDocument/2006/relationships/image" Target="../media/image1510.png"/><Relationship Id="rId9" Type="http://schemas.openxmlformats.org/officeDocument/2006/relationships/image" Target="../media/image670.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0.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700.png"/><Relationship Id="rId7" Type="http://schemas.openxmlformats.org/officeDocument/2006/relationships/image" Target="../media/image7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281.png"/><Relationship Id="rId4" Type="http://schemas.openxmlformats.org/officeDocument/2006/relationships/image" Target="../media/image271.png"/></Relationships>
</file>

<file path=ppt/slides/_rels/slide32.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80.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73.png"/><Relationship Id="rId4" Type="http://schemas.openxmlformats.org/officeDocument/2006/relationships/image" Target="../media/image360.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0.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76.png"/><Relationship Id="rId4" Type="http://schemas.openxmlformats.org/officeDocument/2006/relationships/image" Target="../media/image450.png"/></Relationships>
</file>

<file path=ppt/slides/_rels/slide36.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11.png"/></Relationships>
</file>

<file path=ppt/slides/_rels/slide4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0.png"/><Relationship Id="rId7" Type="http://schemas.openxmlformats.org/officeDocument/2006/relationships/image" Target="../media/image813.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03.png"/><Relationship Id="rId5" Type="http://schemas.openxmlformats.org/officeDocument/2006/relationships/image" Target="../media/image792.png"/><Relationship Id="rId4" Type="http://schemas.openxmlformats.org/officeDocument/2006/relationships/image" Target="../media/image780.png"/><Relationship Id="rId9" Type="http://schemas.openxmlformats.org/officeDocument/2006/relationships/image" Target="../media/image83.png"/></Relationships>
</file>

<file path=ppt/slides/_rels/slide41.xml.rels><?xml version="1.0" encoding="UTF-8" standalone="yes"?>
<Relationships xmlns="http://schemas.openxmlformats.org/package/2006/relationships"><Relationship Id="rId8" Type="http://schemas.openxmlformats.org/officeDocument/2006/relationships/image" Target="../media/image851.png"/><Relationship Id="rId3" Type="http://schemas.openxmlformats.org/officeDocument/2006/relationships/image" Target="../media/image791.png"/><Relationship Id="rId7" Type="http://schemas.openxmlformats.org/officeDocument/2006/relationships/image" Target="../media/image830.png"/><Relationship Id="rId12" Type="http://schemas.openxmlformats.org/officeDocument/2006/relationships/image" Target="../media/image88.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20.png"/><Relationship Id="rId11" Type="http://schemas.openxmlformats.org/officeDocument/2006/relationships/image" Target="../media/image87.png"/><Relationship Id="rId5" Type="http://schemas.openxmlformats.org/officeDocument/2006/relationships/image" Target="../media/image85.png"/><Relationship Id="rId10" Type="http://schemas.openxmlformats.org/officeDocument/2006/relationships/image" Target="../media/image86.png"/><Relationship Id="rId4" Type="http://schemas.openxmlformats.org/officeDocument/2006/relationships/image" Target="../media/image802.png"/><Relationship Id="rId9" Type="http://schemas.openxmlformats.org/officeDocument/2006/relationships/image" Target="../media/image850.pn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6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1.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2.png"/><Relationship Id="rId4" Type="http://schemas.openxmlformats.org/officeDocument/2006/relationships/image" Target="../media/image901.png"/></Relationships>
</file>

<file path=ppt/slides/_rels/slide4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750.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890.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911.png"/></Relationships>
</file>

<file path=ppt/slides/_rels/slide5.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notesSlide" Target="../notesSlides/notesSlide17.xml"/><Relationship Id="rId7" Type="http://schemas.openxmlformats.org/officeDocument/2006/relationships/image" Target="../media/image123.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22.png"/><Relationship Id="rId5" Type="http://schemas.openxmlformats.org/officeDocument/2006/relationships/image" Target="../media/image1211.png"/><Relationship Id="rId4" Type="http://schemas.openxmlformats.org/officeDocument/2006/relationships/image" Target="../media/image121.png"/></Relationships>
</file>

<file path=ppt/slides/_rels/slide5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pri.com/#/pages/sa/opendss?lang=en"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611.png"/><Relationship Id="rId3" Type="http://schemas.openxmlformats.org/officeDocument/2006/relationships/image" Target="../media/image127.png"/><Relationship Id="rId7" Type="http://schemas.openxmlformats.org/officeDocument/2006/relationships/image" Target="../media/image600.png"/><Relationship Id="rId12" Type="http://schemas.openxmlformats.org/officeDocument/2006/relationships/image" Target="../media/image65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0.png"/><Relationship Id="rId11" Type="http://schemas.openxmlformats.org/officeDocument/2006/relationships/image" Target="../media/image640.png"/><Relationship Id="rId5" Type="http://schemas.openxmlformats.org/officeDocument/2006/relationships/image" Target="../media/image580.png"/><Relationship Id="rId10" Type="http://schemas.openxmlformats.org/officeDocument/2006/relationships/image" Target="../media/image630.png"/><Relationship Id="rId4" Type="http://schemas.openxmlformats.org/officeDocument/2006/relationships/image" Target="../media/image1270.png"/><Relationship Id="rId9" Type="http://schemas.openxmlformats.org/officeDocument/2006/relationships/image" Target="../media/image620.png"/></Relationships>
</file>

<file path=ppt/slides/_rels/slide5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55.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801.png"/><Relationship Id="rId7" Type="http://schemas.openxmlformats.org/officeDocument/2006/relationships/image" Target="../media/image8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31.png"/><Relationship Id="rId5" Type="http://schemas.openxmlformats.org/officeDocument/2006/relationships/image" Target="../media/image821.png"/><Relationship Id="rId4" Type="http://schemas.openxmlformats.org/officeDocument/2006/relationships/image" Target="../media/image812.png"/><Relationship Id="rId9" Type="http://schemas.openxmlformats.org/officeDocument/2006/relationships/image" Target="../media/image137.png"/></Relationships>
</file>

<file path=ppt/slides/_rels/slide5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790.png"/><Relationship Id="rId7" Type="http://schemas.openxmlformats.org/officeDocument/2006/relationships/image" Target="../media/image1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800.png"/><Relationship Id="rId9" Type="http://schemas.openxmlformats.org/officeDocument/2006/relationships/image" Target="../media/image142.png"/></Relationships>
</file>

<file path=ppt/slides/_rels/slide5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png"/></Relationships>
</file>

<file path=ppt/slides/_rels/slide58.xml.rels><?xml version="1.0" encoding="UTF-8" standalone="yes"?>
<Relationships xmlns="http://schemas.openxmlformats.org/package/2006/relationships"><Relationship Id="rId3" Type="http://schemas.openxmlformats.org/officeDocument/2006/relationships/hyperlink" Target="https://www.epri.com/#/pages/sa/opendss?lang=e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2" y="1295400"/>
            <a:ext cx="7532688" cy="457200"/>
          </a:xfrm>
        </p:spPr>
        <p:txBody>
          <a:bodyPr/>
          <a:lstStyle/>
          <a:p>
            <a:r>
              <a:rPr lang="en-US" dirty="0">
                <a:latin typeface="Times New Roman" panose="02020603050405020304" pitchFamily="18" charset="0"/>
                <a:cs typeface="Times New Roman" panose="02020603050405020304" pitchFamily="18" charset="0"/>
              </a:rPr>
              <a:t>EE 653 Power distribution system modeling, optimization and simulation</a:t>
            </a:r>
          </a:p>
        </p:txBody>
      </p:sp>
      <p:sp>
        <p:nvSpPr>
          <p:cNvPr id="6" name="Title 5">
            <a:extLst>
              <a:ext uri="{FF2B5EF4-FFF2-40B4-BE49-F238E27FC236}">
                <a16:creationId xmlns:a16="http://schemas.microsoft.com/office/drawing/2014/main" id="{956278CC-96C5-4C67-94C5-E3D7A22875ED}"/>
              </a:ext>
            </a:extLst>
          </p:cNvPr>
          <p:cNvSpPr>
            <a:spLocks noGrp="1"/>
          </p:cNvSpPr>
          <p:nvPr>
            <p:ph type="ctrTitle"/>
          </p:nvPr>
        </p:nvSpPr>
        <p:spPr>
          <a:xfrm>
            <a:off x="468312" y="2895600"/>
            <a:ext cx="8382000" cy="1676400"/>
          </a:xfrm>
        </p:spPr>
        <p:txBody>
          <a:bodyPr/>
          <a:lstStyle/>
          <a:p>
            <a:pPr algn="ctr"/>
            <a:r>
              <a:rPr lang="en-US" dirty="0">
                <a:latin typeface="Times New Roman" panose="02020603050405020304" pitchFamily="18" charset="0"/>
                <a:cs typeface="Times New Roman" panose="02020603050405020304" pitchFamily="18" charset="0"/>
              </a:rPr>
              <a:t>Power Flow Calculation in Distribution Systems</a:t>
            </a:r>
            <a:br>
              <a:rPr lang="en-US" dirty="0">
                <a:latin typeface="Times New Roman" panose="02020603050405020304" pitchFamily="18"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08D4821E-B02E-DD47-89B2-2058A5260106}"/>
              </a:ext>
            </a:extLst>
          </p:cNvPr>
          <p:cNvSpPr txBox="1"/>
          <p:nvPr/>
        </p:nvSpPr>
        <p:spPr>
          <a:xfrm>
            <a:off x="1230312" y="4477865"/>
            <a:ext cx="6858000" cy="1569660"/>
          </a:xfrm>
          <a:prstGeom prst="rect">
            <a:avLst/>
          </a:prstGeom>
          <a:noFill/>
        </p:spPr>
        <p:txBody>
          <a:bodyPr wrap="square" rtlCol="0">
            <a:spAutoFit/>
          </a:bodyPr>
          <a:lstStyle/>
          <a:p>
            <a:pPr algn="ctr"/>
            <a:r>
              <a:rPr lang="en-US" dirty="0"/>
              <a:t>GRA: </a:t>
            </a:r>
            <a:r>
              <a:rPr lang="en-US" dirty="0" err="1"/>
              <a:t>Qianzhi</a:t>
            </a:r>
            <a:r>
              <a:rPr lang="en-US" dirty="0"/>
              <a:t> Zhang</a:t>
            </a:r>
          </a:p>
          <a:p>
            <a:pPr algn="ctr"/>
            <a:r>
              <a:rPr lang="en-US" dirty="0"/>
              <a:t>Advisor: Dr. Zhaoyu Wang</a:t>
            </a:r>
          </a:p>
          <a:p>
            <a:pPr algn="ctr"/>
            <a:r>
              <a:rPr lang="en-US" dirty="0"/>
              <a:t>Department of Electrical and Computer Engineering</a:t>
            </a:r>
          </a:p>
          <a:p>
            <a:pPr algn="ctr"/>
            <a:r>
              <a:rPr lang="en-US" dirty="0"/>
              <a:t>Iowa State University</a:t>
            </a: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Convergence of Newton’s method for distribution systems </a:t>
            </a:r>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7339" y="682932"/>
                <a:ext cx="8864260" cy="2608086"/>
              </a:xfrm>
              <a:prstGeom prst="rect">
                <a:avLst/>
              </a:prstGeom>
              <a:noFill/>
            </p:spPr>
            <p:txBody>
              <a:bodyPr wrap="square" rtlCol="0">
                <a:spAutoFit/>
              </a:bodyPr>
              <a:lstStyle/>
              <a:p>
                <a:pPr algn="just"/>
                <a:r>
                  <a:rPr lang="en-US" sz="1800" dirty="0"/>
                  <a:t>Condition number defines the condition of a matrix with respect to the computing problem.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rPr>
                          <m:t>𝑚𝑎𝑥</m:t>
                        </m:r>
                      </m:sub>
                    </m:sSub>
                    <m:r>
                      <a:rPr lang="en-US" sz="1800" i="1">
                        <a:latin typeface="Cambria Math" panose="02040503050406030204" pitchFamily="18" charset="0"/>
                      </a:rPr>
                      <m:t>(</m:t>
                    </m:r>
                    <m:r>
                      <a:rPr lang="en-US" sz="1800" i="1">
                        <a:latin typeface="Cambria Math" panose="02040503050406030204" pitchFamily="18" charset="0"/>
                      </a:rPr>
                      <m:t>𝐽</m:t>
                    </m:r>
                    <m:r>
                      <a:rPr lang="en-US" sz="1800" i="1">
                        <a:latin typeface="Cambria Math" panose="02040503050406030204" pitchFamily="18" charset="0"/>
                      </a:rPr>
                      <m:t>)</m:t>
                    </m:r>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rPr>
                          <m:t>𝑚𝑖𝑛</m:t>
                        </m:r>
                      </m:sub>
                    </m:sSub>
                    <m:r>
                      <a:rPr lang="en-US" sz="1800" i="1">
                        <a:latin typeface="Cambria Math" panose="02040503050406030204" pitchFamily="18" charset="0"/>
                      </a:rPr>
                      <m:t>(</m:t>
                    </m:r>
                    <m:r>
                      <a:rPr lang="en-US" sz="1800" i="1">
                        <a:latin typeface="Cambria Math" panose="02040503050406030204" pitchFamily="18" charset="0"/>
                      </a:rPr>
                      <m:t>𝐽</m:t>
                    </m:r>
                    <m:r>
                      <a:rPr lang="en-US" sz="1800" i="1">
                        <a:latin typeface="Cambria Math" panose="02040503050406030204" pitchFamily="18" charset="0"/>
                      </a:rPr>
                      <m:t>)</m:t>
                    </m:r>
                  </m:oMath>
                </a14:m>
                <a:r>
                  <a:rPr lang="en-US" sz="1800" dirty="0"/>
                  <a:t> are maximum and minimum eigenvalues of matrix </a:t>
                </a:r>
                <a14:m>
                  <m:oMath xmlns:m="http://schemas.openxmlformats.org/officeDocument/2006/math">
                    <m:r>
                      <a:rPr lang="en-US" sz="1800" i="1">
                        <a:latin typeface="Cambria Math" panose="02040503050406030204" pitchFamily="18" charset="0"/>
                      </a:rPr>
                      <m:t>𝐽</m:t>
                    </m:r>
                  </m:oMath>
                </a14:m>
                <a:r>
                  <a:rPr lang="en-US" sz="1800" dirty="0"/>
                  <a:t>.</a:t>
                </a:r>
              </a:p>
              <a:p>
                <a:pPr algn="just"/>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𝑘</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𝐽</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rPr>
                                <m:t>𝑚𝑎𝑥</m:t>
                              </m:r>
                            </m:sub>
                          </m:sSub>
                          <m:r>
                            <a:rPr lang="en-US" sz="1800" b="0" i="1" smtClean="0">
                              <a:latin typeface="Cambria Math" panose="02040503050406030204" pitchFamily="18" charset="0"/>
                            </a:rPr>
                            <m:t>(</m:t>
                          </m:r>
                          <m:r>
                            <a:rPr lang="en-US" sz="1800" b="0" i="1" smtClean="0">
                              <a:latin typeface="Cambria Math" panose="02040503050406030204" pitchFamily="18" charset="0"/>
                            </a:rPr>
                            <m:t>𝐽</m:t>
                          </m:r>
                          <m:r>
                            <a:rPr lang="en-US" sz="1800" b="0" i="1" smtClean="0">
                              <a:latin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rPr>
                                <m:t>𝑚𝑖𝑛</m:t>
                              </m:r>
                            </m:sub>
                          </m:sSub>
                          <m:r>
                            <a:rPr lang="en-US" sz="1800" i="1">
                              <a:latin typeface="Cambria Math" panose="02040503050406030204" pitchFamily="18" charset="0"/>
                            </a:rPr>
                            <m:t>(</m:t>
                          </m:r>
                          <m:r>
                            <a:rPr lang="en-US" sz="1800" i="1">
                              <a:latin typeface="Cambria Math" panose="02040503050406030204" pitchFamily="18" charset="0"/>
                            </a:rPr>
                            <m:t>𝐽</m:t>
                          </m:r>
                          <m:r>
                            <a:rPr lang="en-US" sz="1800" i="1">
                              <a:latin typeface="Cambria Math" panose="02040503050406030204" pitchFamily="18" charset="0"/>
                            </a:rPr>
                            <m:t>)</m:t>
                          </m:r>
                        </m:den>
                      </m:f>
                    </m:oMath>
                  </m:oMathPara>
                </a14:m>
                <a:endParaRPr lang="en-US" sz="1800" dirty="0"/>
              </a:p>
              <a:p>
                <a:pPr marL="342900" indent="-342900" algn="just">
                  <a:buFont typeface="Arial" panose="020B0604020202020204" pitchFamily="34" charset="0"/>
                  <a:buChar char="•"/>
                </a:pPr>
                <a:endParaRPr lang="en-US" sz="1800" dirty="0"/>
              </a:p>
              <a:p>
                <a:pPr algn="just"/>
                <a:r>
                  <a:rPr lang="en-US" sz="1800" dirty="0"/>
                  <a:t>A very high value of the condition number of matrix </a:t>
                </a:r>
                <a14:m>
                  <m:oMath xmlns:m="http://schemas.openxmlformats.org/officeDocument/2006/math">
                    <m:r>
                      <a:rPr lang="en-US" sz="1800" i="1">
                        <a:latin typeface="Cambria Math" panose="02040503050406030204" pitchFamily="18" charset="0"/>
                      </a:rPr>
                      <m:t>𝐽</m:t>
                    </m:r>
                    <m:r>
                      <a:rPr lang="en-US" sz="1800" i="1">
                        <a:latin typeface="Cambria Math" panose="02040503050406030204" pitchFamily="18" charset="0"/>
                      </a:rPr>
                      <m:t> </m:t>
                    </m:r>
                  </m:oMath>
                </a14:m>
                <a:r>
                  <a:rPr lang="en-US" sz="1800" dirty="0"/>
                  <a:t>indicates that: </a:t>
                </a:r>
              </a:p>
              <a:p>
                <a:pPr marL="800100" lvl="1" indent="-342900" algn="just">
                  <a:buFont typeface="Arial" panose="020B0604020202020204" pitchFamily="34" charset="0"/>
                  <a:buChar char="•"/>
                </a:pPr>
                <a:r>
                  <a:rPr lang="en-US" sz="1800" dirty="0"/>
                  <a:t>The system is ill-conditioned, the computed values are very sensitive to small changes in input values.</a:t>
                </a:r>
              </a:p>
              <a:p>
                <a:pPr marL="800100" lvl="1" indent="-342900" algn="just">
                  <a:buFont typeface="Arial" panose="020B0604020202020204" pitchFamily="34" charset="0"/>
                  <a:buChar char="•"/>
                </a:pPr>
                <a:r>
                  <a:rPr lang="en-US" sz="1800" dirty="0"/>
                  <a:t>The matrix </a:t>
                </a:r>
                <a14:m>
                  <m:oMath xmlns:m="http://schemas.openxmlformats.org/officeDocument/2006/math">
                    <m:r>
                      <a:rPr lang="en-US" sz="1800" i="1">
                        <a:latin typeface="Cambria Math" panose="02040503050406030204" pitchFamily="18" charset="0"/>
                      </a:rPr>
                      <m:t>𝐽</m:t>
                    </m:r>
                    <m:r>
                      <a:rPr lang="en-US" sz="1800" i="1">
                        <a:latin typeface="Cambria Math" panose="02040503050406030204" pitchFamily="18" charset="0"/>
                      </a:rPr>
                      <m:t> </m:t>
                    </m:r>
                  </m:oMath>
                </a14:m>
                <a:r>
                  <a:rPr lang="en-US" sz="1800" dirty="0"/>
                  <a:t>is invertible.</a:t>
                </a:r>
              </a:p>
            </p:txBody>
          </p:sp>
        </mc:Choice>
        <mc:Fallback xmlns="">
          <p:sp>
            <p:nvSpPr>
              <p:cNvPr id="6" name="TextBox 5"/>
              <p:cNvSpPr txBox="1">
                <a:spLocks noRot="1" noChangeAspect="1" noMove="1" noResize="1" noEditPoints="1" noAdjustHandles="1" noChangeArrowheads="1" noChangeShapeType="1" noTextEdit="1"/>
              </p:cNvSpPr>
              <p:nvPr/>
            </p:nvSpPr>
            <p:spPr>
              <a:xfrm>
                <a:off x="127339" y="682932"/>
                <a:ext cx="8864260" cy="2608086"/>
              </a:xfrm>
              <a:prstGeom prst="rect">
                <a:avLst/>
              </a:prstGeom>
              <a:blipFill>
                <a:blip r:embed="rId2"/>
                <a:stretch>
                  <a:fillRect l="-619" t="-1168" r="-550" b="-2804"/>
                </a:stretch>
              </a:blipFill>
            </p:spPr>
            <p:txBody>
              <a:bodyPr/>
              <a:lstStyle/>
              <a:p>
                <a:r>
                  <a:rPr lang="en-US">
                    <a:noFill/>
                  </a:rPr>
                  <a:t> </a:t>
                </a:r>
              </a:p>
            </p:txBody>
          </p:sp>
        </mc:Fallback>
      </mc:AlternateContent>
      <p:sp>
        <p:nvSpPr>
          <p:cNvPr id="3" name="Rectangle 2"/>
          <p:cNvSpPr/>
          <p:nvPr/>
        </p:nvSpPr>
        <p:spPr>
          <a:xfrm>
            <a:off x="94735" y="5694405"/>
            <a:ext cx="8887761" cy="400110"/>
          </a:xfrm>
          <a:prstGeom prst="rect">
            <a:avLst/>
          </a:prstGeom>
        </p:spPr>
        <p:txBody>
          <a:bodyPr wrap="square">
            <a:spAutoFit/>
          </a:bodyPr>
          <a:lstStyle/>
          <a:p>
            <a:pPr algn="just"/>
            <a:r>
              <a:rPr lang="en-US" sz="1000" dirty="0">
                <a:solidFill>
                  <a:srgbClr val="000000"/>
                </a:solidFill>
              </a:rPr>
              <a:t>[2] </a:t>
            </a:r>
            <a:r>
              <a:rPr lang="en-US" sz="1000" dirty="0"/>
              <a:t>S. C. </a:t>
            </a:r>
            <a:r>
              <a:rPr lang="en-US" sz="1000" dirty="0" err="1"/>
              <a:t>Tripathy</a:t>
            </a:r>
            <a:r>
              <a:rPr lang="en-US" sz="1000" dirty="0"/>
              <a:t> and G. S. S. S. K. Purge Prasad, "Load flow solution for ill-conditioned power systems by </a:t>
            </a:r>
            <a:r>
              <a:rPr lang="en-US" sz="1000" dirty="0" err="1"/>
              <a:t>quadratically</a:t>
            </a:r>
            <a:r>
              <a:rPr lang="en-US" sz="1000" dirty="0"/>
              <a:t> convergent Newton-like method," in </a:t>
            </a:r>
            <a:r>
              <a:rPr lang="en-US" sz="1000" i="1" dirty="0"/>
              <a:t>IEE Proceedings C - Generation, Transmission and Distribution</a:t>
            </a:r>
            <a:r>
              <a:rPr lang="en-US" sz="1000" dirty="0"/>
              <a:t>, vol. 127, no. 5, pp. 273-280, September 1980.</a:t>
            </a:r>
            <a:endParaRPr lang="en-US" sz="1000" dirty="0">
              <a:solidFill>
                <a:srgbClr val="000000"/>
              </a:solidFill>
            </a:endParaRPr>
          </a:p>
        </p:txBody>
      </p:sp>
      <p:pic>
        <p:nvPicPr>
          <p:cNvPr id="7" name="Picture 6"/>
          <p:cNvPicPr>
            <a:picLocks noChangeAspect="1"/>
          </p:cNvPicPr>
          <p:nvPr/>
        </p:nvPicPr>
        <p:blipFill rotWithShape="1">
          <a:blip r:embed="rId3"/>
          <a:srcRect t="14786"/>
          <a:stretch/>
        </p:blipFill>
        <p:spPr>
          <a:xfrm>
            <a:off x="1600200" y="3432557"/>
            <a:ext cx="6407319" cy="2146805"/>
          </a:xfrm>
          <a:prstGeom prst="rect">
            <a:avLst/>
          </a:prstGeom>
        </p:spPr>
      </p:pic>
      <p:sp>
        <p:nvSpPr>
          <p:cNvPr id="8" name="矩形 7"/>
          <p:cNvSpPr/>
          <p:nvPr/>
        </p:nvSpPr>
        <p:spPr>
          <a:xfrm>
            <a:off x="2386407" y="3240277"/>
            <a:ext cx="4599785" cy="276999"/>
          </a:xfrm>
          <a:prstGeom prst="rect">
            <a:avLst/>
          </a:prstGeom>
        </p:spPr>
        <p:txBody>
          <a:bodyPr wrap="none">
            <a:spAutoFit/>
          </a:bodyPr>
          <a:lstStyle/>
          <a:p>
            <a:r>
              <a:rPr lang="en-US" altLang="zh-CN" sz="1200" dirty="0"/>
              <a:t>Tab.1 Maximum and Minimum Eigenvalues and Condition Number [2]</a:t>
            </a:r>
            <a:endParaRPr lang="zh-CN" altLang="en-US" sz="1200" dirty="0"/>
          </a:p>
        </p:txBody>
      </p:sp>
    </p:spTree>
    <p:extLst>
      <p:ext uri="{BB962C8B-B14F-4D97-AF65-F5344CB8AC3E}">
        <p14:creationId xmlns:p14="http://schemas.microsoft.com/office/powerpoint/2010/main" val="35101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Forward/Backward Sweep-based Algorithm </a:t>
            </a:r>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8" name="Rectangle 7"/>
          <p:cNvSpPr/>
          <p:nvPr/>
        </p:nvSpPr>
        <p:spPr>
          <a:xfrm>
            <a:off x="96795" y="533400"/>
            <a:ext cx="8887761" cy="4893647"/>
          </a:xfrm>
          <a:prstGeom prst="rect">
            <a:avLst/>
          </a:prstGeom>
        </p:spPr>
        <p:txBody>
          <a:bodyPr wrap="square">
            <a:spAutoFit/>
          </a:bodyPr>
          <a:lstStyle/>
          <a:p>
            <a:pPr algn="just"/>
            <a:r>
              <a:rPr lang="en-US" sz="2000" dirty="0"/>
              <a:t>Methods developed for the solution of ill-conditioned radial distribution systems may be divided into two categories [3]:</a:t>
            </a:r>
          </a:p>
          <a:p>
            <a:pPr marL="800100" lvl="1" indent="-342900">
              <a:buFont typeface="Arial" panose="020B0604020202020204" pitchFamily="34" charset="0"/>
              <a:buChar char="•"/>
            </a:pPr>
            <a:r>
              <a:rPr lang="en-US" sz="2000" dirty="0"/>
              <a:t>Forward and/or backward sweep </a:t>
            </a:r>
          </a:p>
          <a:p>
            <a:pPr marL="1257300" lvl="2" indent="-342900">
              <a:buFont typeface="Arial" panose="020B0604020202020204" pitchFamily="34" charset="0"/>
              <a:buChar char="•"/>
            </a:pPr>
            <a:r>
              <a:rPr lang="en-US" sz="1800" dirty="0"/>
              <a:t>Kirchhoff’s formulation</a:t>
            </a:r>
          </a:p>
          <a:p>
            <a:pPr marL="1657350" lvl="3" indent="-285750" algn="just">
              <a:buFont typeface="Arial" panose="020B0604020202020204" pitchFamily="34" charset="0"/>
              <a:buChar char="•"/>
            </a:pPr>
            <a:r>
              <a:rPr lang="en-US" sz="1800" dirty="0"/>
              <a:t>BIBC &amp; BCBV</a:t>
            </a:r>
          </a:p>
          <a:p>
            <a:pPr marL="1200150" lvl="2" indent="-285750" algn="just">
              <a:buFont typeface="Arial" panose="020B0604020202020204" pitchFamily="34" charset="0"/>
              <a:buChar char="•"/>
            </a:pPr>
            <a:r>
              <a:rPr lang="en-US" sz="1800" dirty="0"/>
              <a:t>Quadratic equation-based algorithm</a:t>
            </a:r>
          </a:p>
          <a:p>
            <a:pPr marL="1657350" lvl="3" indent="-285750" algn="just">
              <a:buFont typeface="Arial" panose="020B0604020202020204" pitchFamily="34" charset="0"/>
              <a:buChar char="•"/>
            </a:pPr>
            <a:r>
              <a:rPr lang="en-US" sz="1800" dirty="0" err="1"/>
              <a:t>Dist</a:t>
            </a:r>
            <a:r>
              <a:rPr lang="en-US" sz="1800" dirty="0"/>
              <a:t>-Flow </a:t>
            </a:r>
          </a:p>
          <a:p>
            <a:pPr marL="800100" lvl="1" indent="-342900">
              <a:buFont typeface="Arial" panose="020B0604020202020204" pitchFamily="34" charset="0"/>
              <a:buChar char="•"/>
            </a:pPr>
            <a:r>
              <a:rPr lang="en-US" sz="2000" dirty="0"/>
              <a:t>Modification of existing methods </a:t>
            </a:r>
          </a:p>
          <a:p>
            <a:pPr marL="1257300" lvl="2" indent="-342900">
              <a:buFont typeface="Arial" panose="020B0604020202020204" pitchFamily="34" charset="0"/>
              <a:buChar char="•"/>
            </a:pPr>
            <a:r>
              <a:rPr lang="en-US" sz="2000" dirty="0"/>
              <a:t>Modified N-R method </a:t>
            </a:r>
          </a:p>
          <a:p>
            <a:pPr marL="742950" lvl="1" indent="-285750" algn="just">
              <a:buFont typeface="Arial" panose="020B0604020202020204" pitchFamily="34" charset="0"/>
              <a:buChar char="•"/>
            </a:pPr>
            <a:endParaRPr lang="en-US" sz="2000" dirty="0"/>
          </a:p>
          <a:p>
            <a:pPr algn="just"/>
            <a:r>
              <a:rPr lang="en-US" sz="2000" dirty="0"/>
              <a:t>Forward/backward sweep-based power flow algorithm generally takes advantage of the radial network topology and consists of forward and backward sweep processes. </a:t>
            </a:r>
          </a:p>
          <a:p>
            <a:pPr marL="742950" lvl="1" indent="-285750" algn="just">
              <a:buFont typeface="Arial" panose="020B0604020202020204" pitchFamily="34" charset="0"/>
              <a:buChar char="•"/>
            </a:pPr>
            <a:r>
              <a:rPr lang="en-US" sz="2000" dirty="0"/>
              <a:t>The forward sweep is mainly the node voltage calculation from the sending end to the far end of the lines.</a:t>
            </a:r>
          </a:p>
          <a:p>
            <a:pPr marL="742950" lvl="1" indent="-285750" algn="just">
              <a:buFont typeface="Arial" panose="020B0604020202020204" pitchFamily="34" charset="0"/>
              <a:buChar char="•"/>
            </a:pPr>
            <a:r>
              <a:rPr lang="en-US" sz="2000" dirty="0"/>
              <a:t>The backward sweep is primarily the branch current or power summation from the far end to the sending end of the lines.</a:t>
            </a:r>
          </a:p>
        </p:txBody>
      </p:sp>
      <p:sp>
        <p:nvSpPr>
          <p:cNvPr id="7" name="Rectangle 6"/>
          <p:cNvSpPr/>
          <p:nvPr/>
        </p:nvSpPr>
        <p:spPr>
          <a:xfrm>
            <a:off x="28832" y="5722607"/>
            <a:ext cx="9115168" cy="400110"/>
          </a:xfrm>
          <a:prstGeom prst="rect">
            <a:avLst/>
          </a:prstGeom>
        </p:spPr>
        <p:txBody>
          <a:bodyPr wrap="square">
            <a:spAutoFit/>
          </a:bodyPr>
          <a:lstStyle/>
          <a:p>
            <a:r>
              <a:rPr lang="en-US" sz="1000" dirty="0"/>
              <a:t>[3] U. </a:t>
            </a:r>
            <a:r>
              <a:rPr lang="en-US" sz="1000" dirty="0" err="1"/>
              <a:t>Eminoglu</a:t>
            </a:r>
            <a:r>
              <a:rPr lang="en-US" sz="1000" dirty="0"/>
              <a:t> &amp; M. H. </a:t>
            </a:r>
            <a:r>
              <a:rPr lang="en-US" sz="1000" dirty="0" err="1"/>
              <a:t>Hocaoglu</a:t>
            </a:r>
            <a:r>
              <a:rPr lang="en-US" sz="1000" dirty="0"/>
              <a:t>, “Distribution Systems Forward/ Backward Sweep-based Power Flow Algorithms: A Review and Comparison Study’, in </a:t>
            </a:r>
            <a:r>
              <a:rPr lang="en-US" sz="1000" i="1" dirty="0"/>
              <a:t>Electric Power Components and Systems</a:t>
            </a:r>
            <a:r>
              <a:rPr lang="en-US" sz="1000" dirty="0"/>
              <a:t>, 37:1, 91-110, 2008</a:t>
            </a:r>
          </a:p>
        </p:txBody>
      </p:sp>
    </p:spTree>
    <p:extLst>
      <p:ext uri="{BB962C8B-B14F-4D97-AF65-F5344CB8AC3E}">
        <p14:creationId xmlns:p14="http://schemas.microsoft.com/office/powerpoint/2010/main" val="118554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12</a:t>
            </a:fld>
            <a:endParaRPr lang="en-US" dirty="0"/>
          </a:p>
        </p:txBody>
      </p:sp>
      <p:sp>
        <p:nvSpPr>
          <p:cNvPr id="6"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pic>
        <p:nvPicPr>
          <p:cNvPr id="7" name="Picture 6"/>
          <p:cNvPicPr>
            <a:picLocks noChangeAspect="1"/>
          </p:cNvPicPr>
          <p:nvPr/>
        </p:nvPicPr>
        <p:blipFill>
          <a:blip r:embed="rId2"/>
          <a:stretch>
            <a:fillRect/>
          </a:stretch>
        </p:blipFill>
        <p:spPr>
          <a:xfrm>
            <a:off x="1828800" y="4128994"/>
            <a:ext cx="6039970" cy="1516241"/>
          </a:xfrm>
          <a:prstGeom prst="rect">
            <a:avLst/>
          </a:prstGeom>
        </p:spPr>
      </p:pic>
      <p:sp>
        <p:nvSpPr>
          <p:cNvPr id="8" name="TextBox 7"/>
          <p:cNvSpPr txBox="1"/>
          <p:nvPr/>
        </p:nvSpPr>
        <p:spPr>
          <a:xfrm>
            <a:off x="2261628" y="5514001"/>
            <a:ext cx="5174314" cy="307777"/>
          </a:xfrm>
          <a:prstGeom prst="rect">
            <a:avLst/>
          </a:prstGeom>
          <a:noFill/>
        </p:spPr>
        <p:txBody>
          <a:bodyPr wrap="square" rtlCol="0">
            <a:spAutoFit/>
          </a:bodyPr>
          <a:lstStyle/>
          <a:p>
            <a:pPr algn="ctr"/>
            <a:r>
              <a:rPr lang="en-US" sz="1400" dirty="0"/>
              <a:t>Fig.3 Linear Ladder network </a:t>
            </a:r>
            <a:r>
              <a:rPr lang="en-US" sz="1400" dirty="0">
                <a:solidFill>
                  <a:srgbClr val="000000"/>
                </a:solidFill>
              </a:rPr>
              <a:t>[4]</a:t>
            </a:r>
            <a:r>
              <a:rPr lang="en-US" sz="1400" dirty="0"/>
              <a:t> </a:t>
            </a:r>
          </a:p>
        </p:txBody>
      </p:sp>
      <p:sp>
        <p:nvSpPr>
          <p:cNvPr id="5" name="Rectangle 4"/>
          <p:cNvSpPr/>
          <p:nvPr/>
        </p:nvSpPr>
        <p:spPr>
          <a:xfrm>
            <a:off x="76200" y="683510"/>
            <a:ext cx="9067800" cy="3170099"/>
          </a:xfrm>
          <a:prstGeom prst="rect">
            <a:avLst/>
          </a:prstGeom>
        </p:spPr>
        <p:txBody>
          <a:bodyPr wrap="square">
            <a:spAutoFit/>
          </a:bodyPr>
          <a:lstStyle/>
          <a:p>
            <a:pPr algn="just"/>
            <a:r>
              <a:rPr lang="en-US" sz="2000" dirty="0"/>
              <a:t>Fig.1 shows a linear ladder network [4].</a:t>
            </a:r>
            <a:endParaRPr lang="en-US" sz="2000" dirty="0">
              <a:solidFill>
                <a:srgbClr val="000000"/>
              </a:solidFill>
            </a:endParaRPr>
          </a:p>
          <a:p>
            <a:pPr marL="285750" indent="-285750" algn="just">
              <a:buFont typeface="Arial" panose="020B0604020202020204" pitchFamily="34" charset="0"/>
              <a:buChar char="•"/>
            </a:pPr>
            <a:r>
              <a:rPr lang="en-US" sz="2000" dirty="0">
                <a:solidFill>
                  <a:srgbClr val="000000"/>
                </a:solidFill>
              </a:rPr>
              <a:t>For the ladder network, it is assumed that all of the line impedances and load impedances are known along with the voltage (</a:t>
            </a:r>
            <a:r>
              <a:rPr lang="en-US" sz="2000" i="1" dirty="0">
                <a:solidFill>
                  <a:srgbClr val="000000"/>
                </a:solidFill>
              </a:rPr>
              <a:t>V</a:t>
            </a:r>
            <a:r>
              <a:rPr lang="en-US" sz="2000" i="1" baseline="-25000" dirty="0">
                <a:solidFill>
                  <a:srgbClr val="000000"/>
                </a:solidFill>
              </a:rPr>
              <a:t>S</a:t>
            </a:r>
            <a:r>
              <a:rPr lang="en-US" sz="2000" dirty="0">
                <a:solidFill>
                  <a:srgbClr val="000000"/>
                </a:solidFill>
              </a:rPr>
              <a:t>) at the source. </a:t>
            </a:r>
          </a:p>
          <a:p>
            <a:pPr marL="285750" indent="-285750" algn="just">
              <a:buFont typeface="Arial" panose="020B0604020202020204" pitchFamily="34" charset="0"/>
              <a:buChar char="•"/>
            </a:pPr>
            <a:r>
              <a:rPr lang="en-US" sz="2000" dirty="0">
                <a:solidFill>
                  <a:srgbClr val="000000"/>
                </a:solidFill>
              </a:rPr>
              <a:t>The solution for this network is to perform the “forward” sweep by calculating the voltage at node 5 (</a:t>
            </a:r>
            <a:r>
              <a:rPr lang="en-US" sz="2000" i="1" dirty="0">
                <a:solidFill>
                  <a:srgbClr val="000000"/>
                </a:solidFill>
              </a:rPr>
              <a:t>V</a:t>
            </a:r>
            <a:r>
              <a:rPr lang="en-US" sz="2000" baseline="-25000" dirty="0">
                <a:solidFill>
                  <a:srgbClr val="000000"/>
                </a:solidFill>
              </a:rPr>
              <a:t>5</a:t>
            </a:r>
            <a:r>
              <a:rPr lang="en-US" sz="2000" dirty="0">
                <a:solidFill>
                  <a:srgbClr val="000000"/>
                </a:solidFill>
              </a:rPr>
              <a:t>) under a no-load condition. </a:t>
            </a:r>
          </a:p>
          <a:p>
            <a:pPr marL="285750" indent="-285750" algn="just">
              <a:buFont typeface="Arial" panose="020B0604020202020204" pitchFamily="34" charset="0"/>
              <a:buChar char="•"/>
            </a:pPr>
            <a:r>
              <a:rPr lang="en-US" sz="2000" dirty="0">
                <a:solidFill>
                  <a:srgbClr val="000000"/>
                </a:solidFill>
              </a:rPr>
              <a:t>With no load currents there are no line currents, so the computed voltage at node 5 will equal that of the specified voltage at the source. </a:t>
            </a:r>
          </a:p>
          <a:p>
            <a:pPr marL="285750" indent="-285750" algn="just">
              <a:buFont typeface="Arial" panose="020B0604020202020204" pitchFamily="34" charset="0"/>
              <a:buChar char="•"/>
            </a:pPr>
            <a:r>
              <a:rPr lang="en-US" sz="2000" dirty="0">
                <a:solidFill>
                  <a:srgbClr val="000000"/>
                </a:solidFill>
              </a:rPr>
              <a:t>The “backward” sweep commences by computing the load current at node 5. </a:t>
            </a:r>
          </a:p>
          <a:p>
            <a:pPr algn="just"/>
            <a:endParaRPr lang="en-US" sz="2000" dirty="0">
              <a:solidFill>
                <a:srgbClr val="000000"/>
              </a:solidFill>
            </a:endParaRPr>
          </a:p>
          <a:p>
            <a:pPr algn="just"/>
            <a:r>
              <a:rPr lang="en-US" sz="2000" dirty="0">
                <a:solidFill>
                  <a:srgbClr val="000000"/>
                </a:solidFill>
              </a:rPr>
              <a:t>The load current </a:t>
            </a:r>
            <a:r>
              <a:rPr lang="en-US" sz="2000" i="1" dirty="0">
                <a:solidFill>
                  <a:srgbClr val="000000"/>
                </a:solidFill>
              </a:rPr>
              <a:t>I</a:t>
            </a:r>
            <a:r>
              <a:rPr lang="en-US" sz="2000" baseline="-25000" dirty="0">
                <a:solidFill>
                  <a:srgbClr val="000000"/>
                </a:solidFill>
              </a:rPr>
              <a:t>5</a:t>
            </a:r>
            <a:r>
              <a:rPr lang="en-US" sz="2000" dirty="0">
                <a:solidFill>
                  <a:srgbClr val="000000"/>
                </a:solidFill>
              </a:rPr>
              <a:t> is</a:t>
            </a:r>
          </a:p>
        </p:txBody>
      </p:sp>
      <mc:AlternateContent xmlns:mc="http://schemas.openxmlformats.org/markup-compatibility/2006" xmlns:a14="http://schemas.microsoft.com/office/drawing/2010/main">
        <mc:Choice Requires="a14">
          <p:sp>
            <p:nvSpPr>
              <p:cNvPr id="9" name="TextBox 8"/>
              <p:cNvSpPr txBox="1"/>
              <p:nvPr/>
            </p:nvSpPr>
            <p:spPr>
              <a:xfrm>
                <a:off x="4156065" y="3469056"/>
                <a:ext cx="908069"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5</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5</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𝑍𝐿</m:t>
                              </m:r>
                            </m:e>
                            <m:sub>
                              <m:r>
                                <a:rPr lang="en-US" sz="1800" i="1">
                                  <a:latin typeface="Cambria Math" panose="02040503050406030204" pitchFamily="18" charset="0"/>
                                </a:rPr>
                                <m:t>5</m:t>
                              </m:r>
                            </m:sub>
                          </m:sSub>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156065" y="3469056"/>
                <a:ext cx="908069" cy="565604"/>
              </a:xfrm>
              <a:prstGeom prst="rect">
                <a:avLst/>
              </a:prstGeom>
              <a:blipFill>
                <a:blip r:embed="rId3"/>
                <a:stretch>
                  <a:fillRect/>
                </a:stretch>
              </a:blipFill>
            </p:spPr>
            <p:txBody>
              <a:bodyPr/>
              <a:lstStyle/>
              <a:p>
                <a:r>
                  <a:rPr lang="en-US">
                    <a:noFill/>
                  </a:rPr>
                  <a:t> </a:t>
                </a:r>
              </a:p>
            </p:txBody>
          </p:sp>
        </mc:Fallback>
      </mc:AlternateContent>
      <p:sp>
        <p:nvSpPr>
          <p:cNvPr id="12"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Forward/Backward Sweep-based Algorithm </a:t>
            </a:r>
          </a:p>
        </p:txBody>
      </p:sp>
    </p:spTree>
    <p:extLst>
      <p:ext uri="{BB962C8B-B14F-4D97-AF65-F5344CB8AC3E}">
        <p14:creationId xmlns:p14="http://schemas.microsoft.com/office/powerpoint/2010/main" val="420405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13</a:t>
            </a:fld>
            <a:endParaRPr lang="en-US" dirty="0"/>
          </a:p>
        </p:txBody>
      </p:sp>
      <p:sp>
        <p:nvSpPr>
          <p:cNvPr id="11" name="Rectangle 10"/>
          <p:cNvSpPr/>
          <p:nvPr/>
        </p:nvSpPr>
        <p:spPr>
          <a:xfrm>
            <a:off x="0" y="630315"/>
            <a:ext cx="8991600" cy="646331"/>
          </a:xfrm>
          <a:prstGeom prst="rect">
            <a:avLst/>
          </a:prstGeom>
        </p:spPr>
        <p:txBody>
          <a:bodyPr wrap="square">
            <a:spAutoFit/>
          </a:bodyPr>
          <a:lstStyle/>
          <a:p>
            <a:pPr algn="just"/>
            <a:r>
              <a:rPr lang="en-US" sz="1800" dirty="0">
                <a:solidFill>
                  <a:srgbClr val="000000"/>
                </a:solidFill>
              </a:rPr>
              <a:t>For this “end node” case, the line current </a:t>
            </a:r>
            <a:r>
              <a:rPr lang="en-US" sz="1800" i="1" dirty="0">
                <a:solidFill>
                  <a:srgbClr val="000000"/>
                </a:solidFill>
              </a:rPr>
              <a:t>I</a:t>
            </a:r>
            <a:r>
              <a:rPr lang="en-US" sz="1800" baseline="-25000" dirty="0">
                <a:solidFill>
                  <a:srgbClr val="000000"/>
                </a:solidFill>
              </a:rPr>
              <a:t>45</a:t>
            </a:r>
            <a:r>
              <a:rPr lang="en-US" sz="1800" dirty="0">
                <a:solidFill>
                  <a:srgbClr val="000000"/>
                </a:solidFill>
              </a:rPr>
              <a:t> is equal to the load current </a:t>
            </a:r>
            <a:r>
              <a:rPr lang="en-US" sz="1800" i="1" dirty="0">
                <a:solidFill>
                  <a:srgbClr val="000000"/>
                </a:solidFill>
              </a:rPr>
              <a:t>I</a:t>
            </a:r>
            <a:r>
              <a:rPr lang="en-US" sz="1800" baseline="-25000" dirty="0">
                <a:solidFill>
                  <a:srgbClr val="000000"/>
                </a:solidFill>
              </a:rPr>
              <a:t>5</a:t>
            </a:r>
            <a:r>
              <a:rPr lang="en-US" sz="1800" dirty="0">
                <a:solidFill>
                  <a:srgbClr val="000000"/>
                </a:solidFill>
              </a:rPr>
              <a:t>. The “backward” sweep continues by applying Kirchhoff's voltage law (KVL) to calculate the voltage at node 4:</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4686300" y="1462120"/>
                <a:ext cx="18495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5</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4</m:t>
                          </m:r>
                          <m:r>
                            <a:rPr lang="en-US" sz="1800" i="1">
                              <a:latin typeface="Cambria Math" panose="02040503050406030204" pitchFamily="18" charset="0"/>
                            </a:rPr>
                            <m:t>5</m:t>
                          </m:r>
                        </m:sub>
                      </m:sSub>
                      <m:r>
                        <a:rPr lang="en-US" sz="180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4</m:t>
                          </m:r>
                          <m:r>
                            <a:rPr lang="en-US" sz="1800" i="1">
                              <a:latin typeface="Cambria Math" panose="02040503050406030204" pitchFamily="18" charset="0"/>
                            </a:rPr>
                            <m:t>5</m:t>
                          </m:r>
                        </m:sub>
                      </m:sSub>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686300" y="1462120"/>
                <a:ext cx="1849544" cy="276999"/>
              </a:xfrm>
              <a:prstGeom prst="rect">
                <a:avLst/>
              </a:prstGeom>
              <a:blipFill>
                <a:blip r:embed="rId2"/>
                <a:stretch>
                  <a:fillRect l="-2640" r="-990" b="-20000"/>
                </a:stretch>
              </a:blipFill>
            </p:spPr>
            <p:txBody>
              <a:bodyPr/>
              <a:lstStyle/>
              <a:p>
                <a:r>
                  <a:rPr lang="en-US">
                    <a:noFill/>
                  </a:rPr>
                  <a:t> </a:t>
                </a:r>
              </a:p>
            </p:txBody>
          </p:sp>
        </mc:Fallback>
      </mc:AlternateContent>
      <p:sp>
        <p:nvSpPr>
          <p:cNvPr id="14" name="Rectangle 13"/>
          <p:cNvSpPr/>
          <p:nvPr/>
        </p:nvSpPr>
        <p:spPr>
          <a:xfrm>
            <a:off x="35546" y="1834647"/>
            <a:ext cx="8844308" cy="646331"/>
          </a:xfrm>
          <a:prstGeom prst="rect">
            <a:avLst/>
          </a:prstGeom>
        </p:spPr>
        <p:txBody>
          <a:bodyPr wrap="square">
            <a:spAutoFit/>
          </a:bodyPr>
          <a:lstStyle/>
          <a:p>
            <a:pPr algn="just"/>
            <a:r>
              <a:rPr lang="en-US" sz="1800" dirty="0">
                <a:solidFill>
                  <a:srgbClr val="000000"/>
                </a:solidFill>
              </a:rPr>
              <a:t>The load current </a:t>
            </a:r>
            <a:r>
              <a:rPr lang="en-US" sz="1800" i="1" dirty="0">
                <a:solidFill>
                  <a:srgbClr val="000000"/>
                </a:solidFill>
              </a:rPr>
              <a:t>I</a:t>
            </a:r>
            <a:r>
              <a:rPr lang="en-US" sz="1800" baseline="-25000" dirty="0">
                <a:solidFill>
                  <a:srgbClr val="000000"/>
                </a:solidFill>
              </a:rPr>
              <a:t>4</a:t>
            </a:r>
            <a:r>
              <a:rPr lang="en-US" sz="1800" dirty="0">
                <a:solidFill>
                  <a:srgbClr val="000000"/>
                </a:solidFill>
              </a:rPr>
              <a:t> can be determined and then Kirchhoff's current law (KCL) applied to determine the line current </a:t>
            </a:r>
            <a:r>
              <a:rPr lang="en-US" sz="1800" i="1" dirty="0">
                <a:solidFill>
                  <a:srgbClr val="000000"/>
                </a:solidFill>
              </a:rPr>
              <a:t>I</a:t>
            </a:r>
            <a:r>
              <a:rPr lang="en-US" sz="1800" baseline="-25000" dirty="0">
                <a:solidFill>
                  <a:srgbClr val="000000"/>
                </a:solidFill>
              </a:rPr>
              <a:t>34</a:t>
            </a:r>
            <a:r>
              <a:rPr lang="en-US" sz="1800" dirty="0">
                <a:solidFill>
                  <a:srgbClr val="000000"/>
                </a:solidFill>
              </a:rPr>
              <a: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4922935" y="2626074"/>
                <a:ext cx="13762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34</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4</m:t>
                          </m:r>
                          <m:r>
                            <a:rPr lang="en-US" sz="1800" i="1">
                              <a:latin typeface="Cambria Math" panose="02040503050406030204" pitchFamily="18" charset="0"/>
                            </a:rPr>
                            <m:t>5</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4</m:t>
                          </m:r>
                        </m:sub>
                      </m:sSub>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922935" y="2626074"/>
                <a:ext cx="1376274" cy="276999"/>
              </a:xfrm>
              <a:prstGeom prst="rect">
                <a:avLst/>
              </a:prstGeom>
              <a:blipFill>
                <a:blip r:embed="rId3"/>
                <a:stretch>
                  <a:fillRect l="-3556" r="-889" b="-20000"/>
                </a:stretch>
              </a:blipFill>
            </p:spPr>
            <p:txBody>
              <a:bodyPr/>
              <a:lstStyle/>
              <a:p>
                <a:r>
                  <a:rPr lang="en-US">
                    <a:noFill/>
                  </a:rPr>
                  <a:t> </a:t>
                </a:r>
              </a:p>
            </p:txBody>
          </p:sp>
        </mc:Fallback>
      </mc:AlternateContent>
      <p:sp>
        <p:nvSpPr>
          <p:cNvPr id="9"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Forward/Backward Sweep-based Algorithm </a:t>
            </a:r>
          </a:p>
        </p:txBody>
      </p:sp>
      <p:sp>
        <p:nvSpPr>
          <p:cNvPr id="16" name="TextBox 15"/>
          <p:cNvSpPr txBox="1"/>
          <p:nvPr/>
        </p:nvSpPr>
        <p:spPr>
          <a:xfrm>
            <a:off x="432828" y="5457710"/>
            <a:ext cx="5174314" cy="307777"/>
          </a:xfrm>
          <a:prstGeom prst="rect">
            <a:avLst/>
          </a:prstGeom>
          <a:noFill/>
        </p:spPr>
        <p:txBody>
          <a:bodyPr wrap="square" rtlCol="0">
            <a:spAutoFit/>
          </a:bodyPr>
          <a:lstStyle/>
          <a:p>
            <a:pPr algn="ctr"/>
            <a:r>
              <a:rPr lang="en-US" sz="1400" dirty="0"/>
              <a:t>Fig.3 Linear Ladder network </a:t>
            </a:r>
            <a:r>
              <a:rPr lang="en-US" sz="1400" dirty="0">
                <a:solidFill>
                  <a:srgbClr val="000000"/>
                </a:solidFill>
              </a:rPr>
              <a:t>[4]</a:t>
            </a:r>
            <a:r>
              <a:rPr lang="en-US" sz="1400" dirty="0"/>
              <a:t> </a:t>
            </a:r>
          </a:p>
        </p:txBody>
      </p:sp>
      <p:sp>
        <p:nvSpPr>
          <p:cNvPr id="2" name="Rectangle 1"/>
          <p:cNvSpPr/>
          <p:nvPr/>
        </p:nvSpPr>
        <p:spPr>
          <a:xfrm>
            <a:off x="2554" y="3135907"/>
            <a:ext cx="8912846" cy="646331"/>
          </a:xfrm>
          <a:prstGeom prst="rect">
            <a:avLst/>
          </a:prstGeom>
        </p:spPr>
        <p:txBody>
          <a:bodyPr wrap="square">
            <a:spAutoFit/>
          </a:bodyPr>
          <a:lstStyle/>
          <a:p>
            <a:pPr algn="just"/>
            <a:r>
              <a:rPr lang="en-US" sz="1800" dirty="0">
                <a:solidFill>
                  <a:srgbClr val="000000"/>
                </a:solidFill>
              </a:rPr>
              <a:t>KVL is applied to determine the node voltage </a:t>
            </a:r>
            <a:r>
              <a:rPr lang="en-US" sz="1800" i="1" dirty="0">
                <a:solidFill>
                  <a:srgbClr val="000000"/>
                </a:solidFill>
              </a:rPr>
              <a:t>V</a:t>
            </a:r>
            <a:r>
              <a:rPr lang="en-US" sz="1800" baseline="-25000" dirty="0">
                <a:solidFill>
                  <a:srgbClr val="000000"/>
                </a:solidFill>
              </a:rPr>
              <a:t>3</a:t>
            </a:r>
            <a:r>
              <a:rPr lang="en-US" sz="1800" dirty="0">
                <a:solidFill>
                  <a:srgbClr val="000000"/>
                </a:solidFill>
              </a:rPr>
              <a:t>. The backward sweep continues until a voltage (</a:t>
            </a:r>
            <a:r>
              <a:rPr lang="en-US" sz="1800" i="1" dirty="0">
                <a:solidFill>
                  <a:srgbClr val="000000"/>
                </a:solidFill>
              </a:rPr>
              <a:t>V</a:t>
            </a:r>
            <a:r>
              <a:rPr lang="en-US" sz="1800" baseline="-25000" dirty="0">
                <a:solidFill>
                  <a:srgbClr val="000000"/>
                </a:solidFill>
              </a:rPr>
              <a:t>1</a:t>
            </a:r>
            <a:r>
              <a:rPr lang="en-US" sz="1800" dirty="0">
                <a:solidFill>
                  <a:srgbClr val="000000"/>
                </a:solidFill>
              </a:rPr>
              <a:t>) has been computed at the source. </a:t>
            </a:r>
          </a:p>
        </p:txBody>
      </p:sp>
      <p:sp>
        <p:nvSpPr>
          <p:cNvPr id="17"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mc:AlternateContent xmlns:mc="http://schemas.openxmlformats.org/markup-compatibility/2006" xmlns:a14="http://schemas.microsoft.com/office/drawing/2010/main">
        <mc:Choice Requires="a14">
          <p:sp>
            <p:nvSpPr>
              <p:cNvPr id="5" name="Rectangle 4"/>
              <p:cNvSpPr/>
              <p:nvPr/>
            </p:nvSpPr>
            <p:spPr>
              <a:xfrm>
                <a:off x="3116357" y="1415409"/>
                <a:ext cx="776238" cy="369332"/>
              </a:xfrm>
              <a:prstGeom prst="rect">
                <a:avLst/>
              </a:prstGeom>
            </p:spPr>
            <p:txBody>
              <a:bodyPr wrap="none">
                <a:spAutoFit/>
              </a:bodyPr>
              <a:lstStyle/>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45</m:t>
                        </m:r>
                      </m:sub>
                    </m:sSub>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5</m:t>
                        </m:r>
                      </m:sub>
                    </m:sSub>
                  </m:oMath>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3116357" y="1415409"/>
                <a:ext cx="776238"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116357" y="2558177"/>
                <a:ext cx="908069"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4</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𝑍𝐿</m:t>
                              </m:r>
                            </m:e>
                            <m:sub>
                              <m:r>
                                <a:rPr lang="en-US" sz="1800" b="0" i="1" smtClean="0">
                                  <a:latin typeface="Cambria Math" panose="02040503050406030204" pitchFamily="18" charset="0"/>
                                </a:rPr>
                                <m:t>4</m:t>
                              </m:r>
                            </m:sub>
                          </m:sSub>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116357" y="2558177"/>
                <a:ext cx="908069" cy="5656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00800" y="3811989"/>
                <a:ext cx="1849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34</m:t>
                          </m:r>
                        </m:sub>
                      </m:sSub>
                      <m:r>
                        <a:rPr lang="en-US" sz="180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34</m:t>
                          </m:r>
                        </m:sub>
                      </m:sSub>
                    </m:oMath>
                  </m:oMathPara>
                </a14:m>
                <a:endParaRPr lang="en-US" sz="1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400800" y="3811989"/>
                <a:ext cx="1849545" cy="276999"/>
              </a:xfrm>
              <a:prstGeom prst="rect">
                <a:avLst/>
              </a:prstGeom>
              <a:blipFill>
                <a:blip r:embed="rId7"/>
                <a:stretch>
                  <a:fillRect l="-2310" r="-660" b="-17391"/>
                </a:stretch>
              </a:blipFill>
            </p:spPr>
            <p:txBody>
              <a:bodyPr/>
              <a:lstStyle/>
              <a:p>
                <a:r>
                  <a:rPr lang="en-US">
                    <a:noFill/>
                  </a:rPr>
                  <a:t> </a:t>
                </a:r>
              </a:p>
            </p:txBody>
          </p:sp>
        </mc:Fallback>
      </mc:AlternateContent>
      <p:sp>
        <p:nvSpPr>
          <p:cNvPr id="6" name="Down Arrow 5"/>
          <p:cNvSpPr/>
          <p:nvPr/>
        </p:nvSpPr>
        <p:spPr bwMode="auto">
          <a:xfrm>
            <a:off x="7085390" y="4901764"/>
            <a:ext cx="484632"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7" name="Rectangle 6"/>
              <p:cNvSpPr/>
              <p:nvPr/>
            </p:nvSpPr>
            <p:spPr>
              <a:xfrm>
                <a:off x="7083256" y="5333722"/>
                <a:ext cx="5557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1</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083256" y="5333722"/>
                <a:ext cx="555730" cy="461665"/>
              </a:xfrm>
              <a:prstGeom prst="rect">
                <a:avLst/>
              </a:prstGeom>
              <a:blipFill>
                <a:blip r:embed="rId8"/>
                <a:stretch>
                  <a:fillRect b="-1316"/>
                </a:stretch>
              </a:blipFill>
            </p:spPr>
            <p:txBody>
              <a:bodyPr/>
              <a:lstStyle/>
              <a:p>
                <a:r>
                  <a:rPr lang="en-US">
                    <a:noFill/>
                  </a:rPr>
                  <a:t> </a:t>
                </a:r>
              </a:p>
            </p:txBody>
          </p:sp>
        </mc:Fallback>
      </mc:AlternateContent>
      <p:sp>
        <p:nvSpPr>
          <p:cNvPr id="20" name="Rectangle 19"/>
          <p:cNvSpPr/>
          <p:nvPr/>
        </p:nvSpPr>
        <p:spPr>
          <a:xfrm>
            <a:off x="7096972" y="4198064"/>
            <a:ext cx="457200" cy="400110"/>
          </a:xfrm>
          <a:prstGeom prst="rect">
            <a:avLst/>
          </a:prstGeom>
        </p:spPr>
        <p:txBody>
          <a:bodyPr wrap="square">
            <a:spAutoFit/>
          </a:bodyPr>
          <a:lstStyle/>
          <a:p>
            <a:pPr algn="just"/>
            <a:r>
              <a:rPr lang="en-US" sz="2000" dirty="0">
                <a:solidFill>
                  <a:srgbClr val="000000"/>
                </a:solidFill>
              </a:rPr>
              <a:t>…</a:t>
            </a:r>
          </a:p>
        </p:txBody>
      </p:sp>
      <p:pic>
        <p:nvPicPr>
          <p:cNvPr id="22" name="Picture 12">
            <a:extLst>
              <a:ext uri="{FF2B5EF4-FFF2-40B4-BE49-F238E27FC236}">
                <a16:creationId xmlns:a16="http://schemas.microsoft.com/office/drawing/2014/main" id="{4484AAC1-4155-441D-BED0-1641F976E2DA}"/>
              </a:ext>
            </a:extLst>
          </p:cNvPr>
          <p:cNvPicPr>
            <a:picLocks noChangeAspect="1"/>
          </p:cNvPicPr>
          <p:nvPr/>
        </p:nvPicPr>
        <p:blipFill>
          <a:blip r:embed="rId9"/>
          <a:stretch>
            <a:fillRect/>
          </a:stretch>
        </p:blipFill>
        <p:spPr>
          <a:xfrm>
            <a:off x="113414" y="3882017"/>
            <a:ext cx="6039970" cy="1516241"/>
          </a:xfrm>
          <a:prstGeom prst="rect">
            <a:avLst/>
          </a:prstGeom>
        </p:spPr>
      </p:pic>
    </p:spTree>
    <p:extLst>
      <p:ext uri="{BB962C8B-B14F-4D97-AF65-F5344CB8AC3E}">
        <p14:creationId xmlns:p14="http://schemas.microsoft.com/office/powerpoint/2010/main" val="38175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14</a:t>
            </a:fld>
            <a:endParaRPr lang="en-US" dirty="0"/>
          </a:p>
        </p:txBody>
      </p:sp>
      <p:sp>
        <p:nvSpPr>
          <p:cNvPr id="11" name="Rectangle 10"/>
          <p:cNvSpPr/>
          <p:nvPr/>
        </p:nvSpPr>
        <p:spPr>
          <a:xfrm>
            <a:off x="0" y="630315"/>
            <a:ext cx="8991600" cy="1200329"/>
          </a:xfrm>
          <a:prstGeom prst="rect">
            <a:avLst/>
          </a:prstGeom>
        </p:spPr>
        <p:txBody>
          <a:bodyPr wrap="square">
            <a:spAutoFit/>
          </a:bodyPr>
          <a:lstStyle/>
          <a:p>
            <a:pPr algn="just"/>
            <a:r>
              <a:rPr lang="en-US" dirty="0">
                <a:solidFill>
                  <a:srgbClr val="000000"/>
                </a:solidFill>
              </a:rPr>
              <a:t>The computed voltage </a:t>
            </a:r>
            <a:r>
              <a:rPr lang="en-US" i="1" dirty="0">
                <a:solidFill>
                  <a:srgbClr val="000000"/>
                </a:solidFill>
              </a:rPr>
              <a:t>V</a:t>
            </a:r>
            <a:r>
              <a:rPr lang="en-US" baseline="-25000" dirty="0">
                <a:solidFill>
                  <a:srgbClr val="000000"/>
                </a:solidFill>
              </a:rPr>
              <a:t>1</a:t>
            </a:r>
            <a:r>
              <a:rPr lang="en-US" dirty="0">
                <a:solidFill>
                  <a:srgbClr val="000000"/>
                </a:solidFill>
              </a:rPr>
              <a:t> is compared to the specified voltage </a:t>
            </a:r>
            <a:r>
              <a:rPr lang="en-US" i="1" dirty="0">
                <a:solidFill>
                  <a:srgbClr val="000000"/>
                </a:solidFill>
              </a:rPr>
              <a:t>V</a:t>
            </a:r>
            <a:r>
              <a:rPr lang="en-US" i="1" baseline="-25000" dirty="0">
                <a:solidFill>
                  <a:srgbClr val="000000"/>
                </a:solidFill>
              </a:rPr>
              <a:t>S</a:t>
            </a:r>
            <a:r>
              <a:rPr lang="en-US" dirty="0">
                <a:solidFill>
                  <a:srgbClr val="000000"/>
                </a:solidFill>
              </a:rPr>
              <a:t>. There will be a difference between these two voltages. The ratio of the specified voltage to the compute voltage can be determined as</a:t>
            </a:r>
          </a:p>
        </p:txBody>
      </p:sp>
      <p:sp>
        <p:nvSpPr>
          <p:cNvPr id="9"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Forward/Backward Sweep-based Algorithm </a:t>
            </a:r>
          </a:p>
        </p:txBody>
      </p:sp>
      <p:sp>
        <p:nvSpPr>
          <p:cNvPr id="2" name="Rectangle 1"/>
          <p:cNvSpPr/>
          <p:nvPr/>
        </p:nvSpPr>
        <p:spPr>
          <a:xfrm>
            <a:off x="-6178" y="2654155"/>
            <a:ext cx="8912846" cy="1200329"/>
          </a:xfrm>
          <a:prstGeom prst="rect">
            <a:avLst/>
          </a:prstGeom>
        </p:spPr>
        <p:txBody>
          <a:bodyPr wrap="square">
            <a:spAutoFit/>
          </a:bodyPr>
          <a:lstStyle/>
          <a:p>
            <a:pPr algn="just"/>
            <a:r>
              <a:rPr lang="en-US" dirty="0">
                <a:solidFill>
                  <a:srgbClr val="000000"/>
                </a:solidFill>
              </a:rPr>
              <a:t>Since the network is linear, all of the line and load currents and node voltages in the network can be multiplied by the ratio for the final solution to the network.</a:t>
            </a:r>
          </a:p>
        </p:txBody>
      </p:sp>
      <mc:AlternateContent xmlns:mc="http://schemas.openxmlformats.org/markup-compatibility/2006" xmlns:a14="http://schemas.microsoft.com/office/drawing/2010/main">
        <mc:Choice Requires="a14">
          <p:sp>
            <p:nvSpPr>
              <p:cNvPr id="17" name="TextBox 16"/>
              <p:cNvSpPr txBox="1"/>
              <p:nvPr/>
            </p:nvSpPr>
            <p:spPr>
              <a:xfrm>
                <a:off x="3885684" y="2019313"/>
                <a:ext cx="1144031"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𝑅</m:t>
                      </m:r>
                      <m:r>
                        <a:rPr lang="en-US" sz="1800" b="0" i="1" smtClean="0">
                          <a:latin typeface="Cambria Math" panose="02040503050406030204" pitchFamily="18" charset="0"/>
                        </a:rPr>
                        <m:t>𝑎𝑡𝑖𝑜</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𝑆</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1</m:t>
                              </m:r>
                            </m:sub>
                          </m:sSub>
                        </m:den>
                      </m:f>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85684" y="2019313"/>
                <a:ext cx="1144031" cy="563872"/>
              </a:xfrm>
              <a:prstGeom prst="rect">
                <a:avLst/>
              </a:prstGeom>
              <a:blipFill>
                <a:blip r:embed="rId2"/>
                <a:stretch>
                  <a:fillRect/>
                </a:stretch>
              </a:blipFill>
            </p:spPr>
            <p:txBody>
              <a:bodyPr/>
              <a:lstStyle/>
              <a:p>
                <a:r>
                  <a:rPr lang="en-US">
                    <a:noFill/>
                  </a:rPr>
                  <a:t> </a:t>
                </a:r>
              </a:p>
            </p:txBody>
          </p:sp>
        </mc:Fallback>
      </mc:AlternateContent>
      <p:pic>
        <p:nvPicPr>
          <p:cNvPr id="12" name="Picture 12"/>
          <p:cNvPicPr>
            <a:picLocks noChangeAspect="1"/>
          </p:cNvPicPr>
          <p:nvPr/>
        </p:nvPicPr>
        <p:blipFill>
          <a:blip r:embed="rId3"/>
          <a:stretch>
            <a:fillRect/>
          </a:stretch>
        </p:blipFill>
        <p:spPr>
          <a:xfrm>
            <a:off x="1828800" y="4128994"/>
            <a:ext cx="6039970" cy="1516241"/>
          </a:xfrm>
          <a:prstGeom prst="rect">
            <a:avLst/>
          </a:prstGeom>
        </p:spPr>
      </p:pic>
      <p:sp>
        <p:nvSpPr>
          <p:cNvPr id="14" name="TextBox 15"/>
          <p:cNvSpPr txBox="1"/>
          <p:nvPr/>
        </p:nvSpPr>
        <p:spPr>
          <a:xfrm>
            <a:off x="2261628" y="5514001"/>
            <a:ext cx="5174314" cy="307777"/>
          </a:xfrm>
          <a:prstGeom prst="rect">
            <a:avLst/>
          </a:prstGeom>
          <a:noFill/>
        </p:spPr>
        <p:txBody>
          <a:bodyPr wrap="square" rtlCol="0">
            <a:spAutoFit/>
          </a:bodyPr>
          <a:lstStyle/>
          <a:p>
            <a:pPr algn="ctr"/>
            <a:r>
              <a:rPr lang="en-US" sz="1400" dirty="0"/>
              <a:t>Fig.3 Linear Ladder network </a:t>
            </a:r>
            <a:r>
              <a:rPr lang="en-US" sz="1400" dirty="0">
                <a:solidFill>
                  <a:srgbClr val="000000"/>
                </a:solidFill>
              </a:rPr>
              <a:t>[4]</a:t>
            </a:r>
            <a:r>
              <a:rPr lang="en-US" sz="1400" dirty="0"/>
              <a:t> </a:t>
            </a:r>
          </a:p>
        </p:txBody>
      </p:sp>
      <p:sp>
        <p:nvSpPr>
          <p:cNvPr id="15"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Tree>
    <p:extLst>
      <p:ext uri="{BB962C8B-B14F-4D97-AF65-F5344CB8AC3E}">
        <p14:creationId xmlns:p14="http://schemas.microsoft.com/office/powerpoint/2010/main" val="79986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15</a:t>
            </a:fld>
            <a:endParaRPr lang="en-US" dirty="0"/>
          </a:p>
        </p:txBody>
      </p:sp>
      <p:sp>
        <p:nvSpPr>
          <p:cNvPr id="7" name="Rectangle 6"/>
          <p:cNvSpPr/>
          <p:nvPr/>
        </p:nvSpPr>
        <p:spPr>
          <a:xfrm>
            <a:off x="152400" y="660838"/>
            <a:ext cx="8915400" cy="3046988"/>
          </a:xfrm>
          <a:prstGeom prst="rect">
            <a:avLst/>
          </a:prstGeom>
        </p:spPr>
        <p:txBody>
          <a:bodyPr wrap="square">
            <a:spAutoFit/>
          </a:bodyPr>
          <a:lstStyle/>
          <a:p>
            <a:pPr algn="just"/>
            <a:r>
              <a:rPr lang="en-US" dirty="0">
                <a:solidFill>
                  <a:srgbClr val="000000"/>
                </a:solidFill>
              </a:rPr>
              <a:t>The linear network of Fig.3 is modified to a nonlinear network by replacing all of the constant load impedances by constant complex power loads as shown in Fig.4.</a:t>
            </a:r>
          </a:p>
          <a:p>
            <a:pPr algn="just"/>
            <a:endParaRPr lang="en-US" dirty="0">
              <a:solidFill>
                <a:srgbClr val="000000"/>
              </a:solidFill>
            </a:endParaRPr>
          </a:p>
          <a:p>
            <a:pPr algn="just"/>
            <a:r>
              <a:rPr lang="en-US" dirty="0">
                <a:solidFill>
                  <a:srgbClr val="000000"/>
                </a:solidFill>
              </a:rPr>
              <a:t>As with the linear network, the “forward” sweep computes the voltage at node 5 assuming no load. As before, the node 5 (end node) voltage will equal that of the specified source voltage. In general, the load current at each node is computed by</a:t>
            </a:r>
          </a:p>
        </p:txBody>
      </p:sp>
      <mc:AlternateContent xmlns:mc="http://schemas.openxmlformats.org/markup-compatibility/2006" xmlns:a14="http://schemas.microsoft.com/office/drawing/2010/main">
        <mc:Choice Requires="a14">
          <p:sp>
            <p:nvSpPr>
              <p:cNvPr id="11" name="TextBox 10"/>
              <p:cNvSpPr txBox="1"/>
              <p:nvPr/>
            </p:nvSpPr>
            <p:spPr>
              <a:xfrm>
                <a:off x="4114092" y="3466790"/>
                <a:ext cx="1144416" cy="649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𝑛</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𝑛</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𝑛</m:t>
                                      </m:r>
                                    </m:sub>
                                  </m:sSub>
                                </m:den>
                              </m:f>
                            </m:e>
                          </m:d>
                        </m:e>
                        <m:sup>
                          <m:r>
                            <a:rPr lang="en-US" sz="1800" b="0" i="1" smtClean="0">
                              <a:latin typeface="Cambria Math" panose="02040503050406030204" pitchFamily="18" charset="0"/>
                            </a:rPr>
                            <m:t>∗</m:t>
                          </m:r>
                        </m:sup>
                      </m:sSup>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114092" y="3466790"/>
                <a:ext cx="1144416" cy="649730"/>
              </a:xfrm>
              <a:prstGeom prst="rect">
                <a:avLst/>
              </a:prstGeom>
              <a:blipFill>
                <a:blip r:embed="rId2"/>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1710382" y="4175972"/>
            <a:ext cx="6105651" cy="1554480"/>
          </a:xfrm>
          <a:prstGeom prst="rect">
            <a:avLst/>
          </a:prstGeom>
        </p:spPr>
      </p:pic>
      <p:sp>
        <p:nvSpPr>
          <p:cNvPr id="14"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Forward/Backward Sweep-based Algorithm </a:t>
            </a:r>
          </a:p>
        </p:txBody>
      </p:sp>
      <p:sp>
        <p:nvSpPr>
          <p:cNvPr id="9"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
        <p:nvSpPr>
          <p:cNvPr id="15" name="TextBox 15"/>
          <p:cNvSpPr txBox="1"/>
          <p:nvPr/>
        </p:nvSpPr>
        <p:spPr>
          <a:xfrm>
            <a:off x="2261628" y="5635823"/>
            <a:ext cx="5174314" cy="307777"/>
          </a:xfrm>
          <a:prstGeom prst="rect">
            <a:avLst/>
          </a:prstGeom>
          <a:noFill/>
        </p:spPr>
        <p:txBody>
          <a:bodyPr wrap="square" rtlCol="0">
            <a:spAutoFit/>
          </a:bodyPr>
          <a:lstStyle/>
          <a:p>
            <a:pPr algn="ctr"/>
            <a:r>
              <a:rPr lang="en-US" altLang="zh-CN" sz="1400" dirty="0"/>
              <a:t>Fig. 4 Nonlinear ladder network [4] </a:t>
            </a:r>
          </a:p>
        </p:txBody>
      </p:sp>
    </p:spTree>
    <p:extLst>
      <p:ext uri="{BB962C8B-B14F-4D97-AF65-F5344CB8AC3E}">
        <p14:creationId xmlns:p14="http://schemas.microsoft.com/office/powerpoint/2010/main" val="256563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16</a:t>
            </a:fld>
            <a:endParaRPr lang="en-US" dirty="0"/>
          </a:p>
        </p:txBody>
      </p:sp>
      <p:sp>
        <p:nvSpPr>
          <p:cNvPr id="8" name="Rectangle 7"/>
          <p:cNvSpPr/>
          <p:nvPr/>
        </p:nvSpPr>
        <p:spPr>
          <a:xfrm>
            <a:off x="98854" y="609600"/>
            <a:ext cx="8834328" cy="2862322"/>
          </a:xfrm>
          <a:prstGeom prst="rect">
            <a:avLst/>
          </a:prstGeom>
        </p:spPr>
        <p:txBody>
          <a:bodyPr wrap="square">
            <a:spAutoFit/>
          </a:bodyPr>
          <a:lstStyle/>
          <a:p>
            <a:pPr algn="just"/>
            <a:r>
              <a:rPr lang="en-US" sz="1800" dirty="0">
                <a:solidFill>
                  <a:srgbClr val="000000"/>
                </a:solidFill>
              </a:rPr>
              <a:t>The “backward” sweep will determine a computed source voltage </a:t>
            </a:r>
            <a:r>
              <a:rPr lang="en-US" sz="1800" i="1" dirty="0">
                <a:solidFill>
                  <a:srgbClr val="000000"/>
                </a:solidFill>
              </a:rPr>
              <a:t>V</a:t>
            </a:r>
            <a:r>
              <a:rPr lang="en-US" sz="1800" baseline="-25000" dirty="0">
                <a:solidFill>
                  <a:srgbClr val="000000"/>
                </a:solidFill>
              </a:rPr>
              <a:t>1</a:t>
            </a:r>
            <a:r>
              <a:rPr lang="en-US" sz="1800" dirty="0">
                <a:solidFill>
                  <a:srgbClr val="000000"/>
                </a:solidFill>
              </a:rPr>
              <a:t>. </a:t>
            </a:r>
          </a:p>
          <a:p>
            <a:pPr marL="800100" lvl="1" indent="-342900" algn="just">
              <a:buFont typeface="Arial" panose="020B0604020202020204" pitchFamily="34" charset="0"/>
              <a:buChar char="•"/>
            </a:pPr>
            <a:r>
              <a:rPr lang="en-US" sz="1800" dirty="0">
                <a:solidFill>
                  <a:srgbClr val="000000"/>
                </a:solidFill>
              </a:rPr>
              <a:t>As in the linear case, this first “iteration” will produce a voltage that is not equal to the specified source voltage </a:t>
            </a:r>
            <a:r>
              <a:rPr lang="en-US" sz="1800" i="1" dirty="0">
                <a:solidFill>
                  <a:srgbClr val="000000"/>
                </a:solidFill>
              </a:rPr>
              <a:t>V</a:t>
            </a:r>
            <a:r>
              <a:rPr lang="en-US" sz="1800" i="1" baseline="-25000" dirty="0">
                <a:solidFill>
                  <a:srgbClr val="000000"/>
                </a:solidFill>
              </a:rPr>
              <a:t>S</a:t>
            </a:r>
            <a:r>
              <a:rPr lang="en-US" sz="1800" dirty="0">
                <a:solidFill>
                  <a:srgbClr val="000000"/>
                </a:solidFill>
              </a:rPr>
              <a:t>. Because the network is nonlinear, multiplying currents and voltages by the ratio of the specified voltage to the computed voltage will not give the solution. </a:t>
            </a:r>
          </a:p>
          <a:p>
            <a:pPr marL="800100" lvl="1" indent="-342900" algn="just">
              <a:buFont typeface="Arial" panose="020B0604020202020204" pitchFamily="34" charset="0"/>
              <a:buChar char="•"/>
            </a:pPr>
            <a:endParaRPr lang="en-US" sz="1800" dirty="0">
              <a:solidFill>
                <a:srgbClr val="000000"/>
              </a:solidFill>
            </a:endParaRPr>
          </a:p>
          <a:p>
            <a:pPr marL="800100" lvl="1" indent="-342900" algn="just">
              <a:buFont typeface="Arial" panose="020B0604020202020204" pitchFamily="34" charset="0"/>
              <a:buChar char="•"/>
            </a:pPr>
            <a:r>
              <a:rPr lang="en-US" sz="1800" dirty="0">
                <a:solidFill>
                  <a:srgbClr val="000000"/>
                </a:solidFill>
              </a:rPr>
              <a:t>The most direct modification using the ladder network theory is to perform a “forward” sweep. The forward sweep commences by using the specified source voltage and the line currents from the previous “backward” sweep. KVL is used to compute the voltage at node 2 by</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3856837" y="3664514"/>
                <a:ext cx="18127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12</m:t>
                          </m:r>
                        </m:sub>
                      </m:sSub>
                      <m:r>
                        <a:rPr lang="en-US" sz="180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12</m:t>
                          </m:r>
                        </m:sub>
                      </m:sSub>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856837" y="3664514"/>
                <a:ext cx="1812739" cy="276999"/>
              </a:xfrm>
              <a:prstGeom prst="rect">
                <a:avLst/>
              </a:prstGeom>
              <a:blipFill>
                <a:blip r:embed="rId2"/>
                <a:stretch>
                  <a:fillRect l="-2694" r="-673" b="-17391"/>
                </a:stretch>
              </a:blipFill>
            </p:spPr>
            <p:txBody>
              <a:bodyPr/>
              <a:lstStyle/>
              <a:p>
                <a:r>
                  <a:rPr lang="en-US">
                    <a:noFill/>
                  </a:rPr>
                  <a:t> </a:t>
                </a:r>
              </a:p>
            </p:txBody>
          </p:sp>
        </mc:Fallback>
      </mc:AlternateContent>
      <p:sp>
        <p:nvSpPr>
          <p:cNvPr id="7"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Forward/Backward Sweep-based Algorithm </a:t>
            </a:r>
          </a:p>
        </p:txBody>
      </p:sp>
      <p:pic>
        <p:nvPicPr>
          <p:cNvPr id="9" name="Picture 9"/>
          <p:cNvPicPr>
            <a:picLocks noChangeAspect="1"/>
          </p:cNvPicPr>
          <p:nvPr/>
        </p:nvPicPr>
        <p:blipFill>
          <a:blip r:embed="rId3"/>
          <a:stretch>
            <a:fillRect/>
          </a:stretch>
        </p:blipFill>
        <p:spPr>
          <a:xfrm>
            <a:off x="1710382" y="4054150"/>
            <a:ext cx="6105651" cy="1554480"/>
          </a:xfrm>
          <a:prstGeom prst="rect">
            <a:avLst/>
          </a:prstGeom>
        </p:spPr>
      </p:pic>
      <p:sp>
        <p:nvSpPr>
          <p:cNvPr id="13" name="TextBox 15"/>
          <p:cNvSpPr txBox="1"/>
          <p:nvPr/>
        </p:nvSpPr>
        <p:spPr>
          <a:xfrm>
            <a:off x="2261628" y="5514001"/>
            <a:ext cx="5174314" cy="307777"/>
          </a:xfrm>
          <a:prstGeom prst="rect">
            <a:avLst/>
          </a:prstGeom>
          <a:noFill/>
        </p:spPr>
        <p:txBody>
          <a:bodyPr wrap="square" rtlCol="0">
            <a:spAutoFit/>
          </a:bodyPr>
          <a:lstStyle/>
          <a:p>
            <a:pPr algn="ctr"/>
            <a:r>
              <a:rPr lang="en-US" altLang="zh-CN" sz="1400" dirty="0"/>
              <a:t>Fig. 4 Nonlinear ladder network [4] </a:t>
            </a:r>
          </a:p>
        </p:txBody>
      </p:sp>
      <p:sp>
        <p:nvSpPr>
          <p:cNvPr id="15"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Tree>
    <p:extLst>
      <p:ext uri="{BB962C8B-B14F-4D97-AF65-F5344CB8AC3E}">
        <p14:creationId xmlns:p14="http://schemas.microsoft.com/office/powerpoint/2010/main" val="86164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17</a:t>
            </a:fld>
            <a:endParaRPr lang="en-US" dirty="0"/>
          </a:p>
        </p:txBody>
      </p:sp>
      <p:sp>
        <p:nvSpPr>
          <p:cNvPr id="2" name="Rectangle 1"/>
          <p:cNvSpPr/>
          <p:nvPr/>
        </p:nvSpPr>
        <p:spPr>
          <a:xfrm>
            <a:off x="152400" y="637190"/>
            <a:ext cx="8839200" cy="4708981"/>
          </a:xfrm>
          <a:prstGeom prst="rect">
            <a:avLst/>
          </a:prstGeom>
        </p:spPr>
        <p:txBody>
          <a:bodyPr wrap="square">
            <a:spAutoFit/>
          </a:bodyPr>
          <a:lstStyle/>
          <a:p>
            <a:pPr algn="just"/>
            <a:r>
              <a:rPr lang="en-US" sz="2000" dirty="0">
                <a:solidFill>
                  <a:srgbClr val="000000"/>
                </a:solidFill>
              </a:rPr>
              <a:t>This procedure is repeated for each line segment until a “new” voltage is determined at node 5. </a:t>
            </a:r>
          </a:p>
          <a:p>
            <a:pPr marL="742950" lvl="1" indent="-285750" algn="just">
              <a:buFont typeface="Arial" panose="020B0604020202020204" pitchFamily="34" charset="0"/>
              <a:buChar char="•"/>
            </a:pPr>
            <a:r>
              <a:rPr lang="en-US" sz="2000" dirty="0">
                <a:solidFill>
                  <a:srgbClr val="000000"/>
                </a:solidFill>
              </a:rPr>
              <a:t>Using the “new” voltage at node 5, a second backward sweep is started that will lead to a “new” computed voltage at the source.</a:t>
            </a:r>
          </a:p>
          <a:p>
            <a:pPr marL="742950" lvl="1" indent="-285750" algn="just">
              <a:buFont typeface="Arial" panose="020B0604020202020204" pitchFamily="34" charset="0"/>
              <a:buChar char="•"/>
            </a:pPr>
            <a:r>
              <a:rPr lang="en-US" sz="2000" dirty="0">
                <a:solidFill>
                  <a:srgbClr val="000000"/>
                </a:solidFill>
              </a:rPr>
              <a:t>The procedure shown earlier works but, in general, will require more time to converge. A modified version is to perform the “forward” sweep calculating all of the node voltages using the line currents from the previous “backward” sweep. </a:t>
            </a:r>
          </a:p>
          <a:p>
            <a:pPr marL="742950" lvl="1" indent="-285750" algn="just">
              <a:buFont typeface="Arial" panose="020B0604020202020204" pitchFamily="34" charset="0"/>
              <a:buChar char="•"/>
            </a:pPr>
            <a:r>
              <a:rPr lang="en-US" sz="2000" dirty="0">
                <a:solidFill>
                  <a:srgbClr val="000000"/>
                </a:solidFill>
              </a:rPr>
              <a:t>The new “backward” sweep will use the node voltages from the previous “forward” sweep to compute the new load and line currents. </a:t>
            </a:r>
          </a:p>
          <a:p>
            <a:pPr marL="742950" lvl="1" indent="-285750" algn="just">
              <a:buFont typeface="Arial" panose="020B0604020202020204" pitchFamily="34" charset="0"/>
              <a:buChar char="•"/>
            </a:pPr>
            <a:r>
              <a:rPr lang="en-US" sz="2000" dirty="0">
                <a:solidFill>
                  <a:srgbClr val="000000"/>
                </a:solidFill>
              </a:rPr>
              <a:t>In general, this modification will require more iterations but less time to converge. In this modified version of the ladder technique, convergence is determined by computing the ratio of difference between the voltages at the </a:t>
            </a:r>
            <a:r>
              <a:rPr lang="en-US" sz="2000" i="1" dirty="0">
                <a:solidFill>
                  <a:srgbClr val="000000"/>
                </a:solidFill>
              </a:rPr>
              <a:t>n</a:t>
            </a:r>
            <a:r>
              <a:rPr lang="en-US" sz="2000" dirty="0">
                <a:solidFill>
                  <a:srgbClr val="000000"/>
                </a:solidFill>
              </a:rPr>
              <a:t> − 1 and </a:t>
            </a:r>
            <a:r>
              <a:rPr lang="en-US" sz="2000" i="1" dirty="0">
                <a:solidFill>
                  <a:srgbClr val="000000"/>
                </a:solidFill>
              </a:rPr>
              <a:t>n</a:t>
            </a:r>
            <a:r>
              <a:rPr lang="en-US" sz="2000" dirty="0">
                <a:solidFill>
                  <a:srgbClr val="000000"/>
                </a:solidFill>
              </a:rPr>
              <a:t> iterations and the nominal line-to-neutral voltage. Convergence is achieved when all of the phase voltages at all nodes satisfy</a:t>
            </a:r>
          </a:p>
        </p:txBody>
      </p:sp>
      <mc:AlternateContent xmlns:mc="http://schemas.openxmlformats.org/markup-compatibility/2006" xmlns:a14="http://schemas.microsoft.com/office/drawing/2010/main">
        <mc:Choice Requires="a14">
          <p:sp>
            <p:nvSpPr>
              <p:cNvPr id="3" name="TextBox 2"/>
              <p:cNvSpPr txBox="1"/>
              <p:nvPr/>
            </p:nvSpPr>
            <p:spPr>
              <a:xfrm>
                <a:off x="3164898" y="5215465"/>
                <a:ext cx="3784241" cy="6184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d>
                            <m:dPr>
                              <m:begChr m:val="|"/>
                              <m:endChr m:val="|"/>
                              <m:ctrlPr>
                                <a:rPr lang="en-US" sz="1800" i="1" smtClean="0">
                                  <a:latin typeface="Cambria Math" panose="02040503050406030204" pitchFamily="18" charset="0"/>
                                </a:rPr>
                              </m:ctrlPr>
                            </m:dPr>
                            <m:e>
                              <m:d>
                                <m:dPr>
                                  <m:begChr m:val="|"/>
                                  <m:endChr m:val="|"/>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𝑛</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𝑛</m:t>
                                      </m:r>
                                      <m:r>
                                        <a:rPr lang="en-US" sz="1800" b="0" i="1" smtClean="0">
                                          <a:latin typeface="Cambria Math" panose="02040503050406030204" pitchFamily="18" charset="0"/>
                                        </a:rPr>
                                        <m:t>−1</m:t>
                                      </m:r>
                                    </m:sub>
                                  </m:sSub>
                                </m:e>
                              </m:d>
                            </m:e>
                          </m:d>
                        </m:num>
                        <m:den>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𝑛𝑜𝑚𝑖𝑎𝑙</m:t>
                              </m:r>
                            </m:sub>
                          </m:sSub>
                        </m:den>
                      </m:f>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𝑆𝑝𝑒𝑐𝑖𝑓𝑖𝑒𝑑</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𝑡𝑜𝑙𝑒𝑟𝑎𝑛𝑐𝑒</m:t>
                      </m:r>
                    </m:oMath>
                  </m:oMathPara>
                </a14:m>
                <a:endParaRPr lang="en-US"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3164898" y="5215465"/>
                <a:ext cx="3784241" cy="618439"/>
              </a:xfrm>
              <a:prstGeom prst="rect">
                <a:avLst/>
              </a:prstGeom>
              <a:blipFill>
                <a:blip r:embed="rId2"/>
                <a:stretch>
                  <a:fillRect/>
                </a:stretch>
              </a:blipFill>
            </p:spPr>
            <p:txBody>
              <a:bodyPr/>
              <a:lstStyle/>
              <a:p>
                <a:r>
                  <a:rPr lang="en-US">
                    <a:noFill/>
                  </a:rPr>
                  <a:t> </a:t>
                </a:r>
              </a:p>
            </p:txBody>
          </p:sp>
        </mc:Fallback>
      </mc:AlternateContent>
      <p:sp>
        <p:nvSpPr>
          <p:cNvPr id="6" name="Title 1"/>
          <p:cNvSpPr>
            <a:spLocks noGrp="1"/>
          </p:cNvSpPr>
          <p:nvPr>
            <p:ph type="title"/>
          </p:nvPr>
        </p:nvSpPr>
        <p:spPr>
          <a:xfrm>
            <a:off x="76200" y="76200"/>
            <a:ext cx="9220200" cy="609600"/>
          </a:xfrm>
        </p:spPr>
        <p:txBody>
          <a:bodyPr/>
          <a:lstStyle/>
          <a:p>
            <a:r>
              <a:rPr lang="en-US" sz="2800" dirty="0">
                <a:latin typeface="Times New Roman" panose="02020603050405020304" pitchFamily="18" charset="0"/>
                <a:cs typeface="Times New Roman" panose="02020603050405020304" pitchFamily="18" charset="0"/>
              </a:rPr>
              <a:t>Forward/Backward Sweep-based Algorithm </a:t>
            </a:r>
          </a:p>
        </p:txBody>
      </p:sp>
      <p:sp>
        <p:nvSpPr>
          <p:cNvPr id="8"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Tree>
    <p:extLst>
      <p:ext uri="{BB962C8B-B14F-4D97-AF65-F5344CB8AC3E}">
        <p14:creationId xmlns:p14="http://schemas.microsoft.com/office/powerpoint/2010/main" val="93296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18</a:t>
            </a:fld>
            <a:endParaRPr lang="en-US" dirty="0"/>
          </a:p>
        </p:txBody>
      </p:sp>
      <p:sp>
        <p:nvSpPr>
          <p:cNvPr id="5" name="Rectangle 4"/>
          <p:cNvSpPr/>
          <p:nvPr/>
        </p:nvSpPr>
        <p:spPr>
          <a:xfrm>
            <a:off x="152400" y="1351083"/>
            <a:ext cx="8915400" cy="400110"/>
          </a:xfrm>
          <a:prstGeom prst="rect">
            <a:avLst/>
          </a:prstGeom>
        </p:spPr>
        <p:txBody>
          <a:bodyPr wrap="square">
            <a:spAutoFit/>
          </a:bodyPr>
          <a:lstStyle/>
          <a:p>
            <a:r>
              <a:rPr lang="en-US" sz="2000" dirty="0">
                <a:solidFill>
                  <a:srgbClr val="000000"/>
                </a:solidFill>
              </a:rPr>
              <a:t>A single-phase lateral is shown in Fig.5. The line impedance is</a:t>
            </a:r>
          </a:p>
        </p:txBody>
      </p:sp>
      <mc:AlternateContent xmlns:mc="http://schemas.openxmlformats.org/markup-compatibility/2006" xmlns:a14="http://schemas.microsoft.com/office/drawing/2010/main">
        <mc:Choice Requires="a14">
          <p:sp>
            <p:nvSpPr>
              <p:cNvPr id="6" name="TextBox 5"/>
              <p:cNvSpPr txBox="1"/>
              <p:nvPr/>
            </p:nvSpPr>
            <p:spPr>
              <a:xfrm>
                <a:off x="3471679" y="1780401"/>
                <a:ext cx="22768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𝑧</m:t>
                      </m:r>
                      <m:r>
                        <a:rPr lang="en-US" sz="1800" b="0" i="1" smtClean="0">
                          <a:latin typeface="Cambria Math" panose="02040503050406030204" pitchFamily="18" charset="0"/>
                        </a:rPr>
                        <m:t>=0.3+</m:t>
                      </m:r>
                      <m:r>
                        <a:rPr lang="en-US" sz="1800" b="0" i="1" smtClean="0">
                          <a:latin typeface="Cambria Math" panose="02040503050406030204" pitchFamily="18" charset="0"/>
                        </a:rPr>
                        <m:t>𝑗</m:t>
                      </m:r>
                      <m:r>
                        <a:rPr lang="en-US" sz="1800" b="0" i="1" smtClean="0">
                          <a:latin typeface="Cambria Math" panose="02040503050406030204" pitchFamily="18" charset="0"/>
                        </a:rPr>
                        <m:t>0.6 </m:t>
                      </m:r>
                      <m:f>
                        <m:fPr>
                          <m:type m:val="lin"/>
                          <m:ctrlPr>
                            <a:rPr lang="en-US" sz="1800" b="0" i="1" smtClean="0">
                              <a:latin typeface="Cambria Math" panose="02040503050406030204" pitchFamily="18" charset="0"/>
                            </a:rPr>
                          </m:ctrlPr>
                        </m:fPr>
                        <m:num>
                          <m:r>
                            <m:rPr>
                              <m:sty m:val="p"/>
                            </m:rPr>
                            <a:rPr lang="el-GR" sz="1800" b="0" i="1" smtClean="0">
                              <a:latin typeface="Cambria Math" panose="02040503050406030204" pitchFamily="18" charset="0"/>
                              <a:ea typeface="Cambria Math" panose="02040503050406030204" pitchFamily="18" charset="0"/>
                            </a:rPr>
                            <m:t>Ω</m:t>
                          </m:r>
                        </m:num>
                        <m:den>
                          <m:r>
                            <a:rPr lang="en-US" sz="1800" b="0" i="1" smtClean="0">
                              <a:latin typeface="Cambria Math" panose="02040503050406030204" pitchFamily="18" charset="0"/>
                            </a:rPr>
                            <m:t>𝑚𝑖𝑙𝑒</m:t>
                          </m:r>
                        </m:den>
                      </m:f>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3471679" y="1780401"/>
                <a:ext cx="2276841" cy="276999"/>
              </a:xfrm>
              <a:prstGeom prst="rect">
                <a:avLst/>
              </a:prstGeom>
              <a:blipFill>
                <a:blip r:embed="rId2"/>
                <a:stretch>
                  <a:fillRect l="-1072" t="-167391" r="-10456" b="-252174"/>
                </a:stretch>
              </a:blipFill>
            </p:spPr>
            <p:txBody>
              <a:bodyPr/>
              <a:lstStyle/>
              <a:p>
                <a:r>
                  <a:rPr lang="en-US">
                    <a:noFill/>
                  </a:rPr>
                  <a:t> </a:t>
                </a:r>
              </a:p>
            </p:txBody>
          </p:sp>
        </mc:Fallback>
      </mc:AlternateContent>
      <p:sp>
        <p:nvSpPr>
          <p:cNvPr id="7" name="Rectangle 6"/>
          <p:cNvSpPr/>
          <p:nvPr/>
        </p:nvSpPr>
        <p:spPr>
          <a:xfrm>
            <a:off x="152400" y="1964993"/>
            <a:ext cx="8839200" cy="400110"/>
          </a:xfrm>
          <a:prstGeom prst="rect">
            <a:avLst/>
          </a:prstGeom>
        </p:spPr>
        <p:txBody>
          <a:bodyPr wrap="square">
            <a:spAutoFit/>
          </a:bodyPr>
          <a:lstStyle/>
          <a:p>
            <a:r>
              <a:rPr lang="en-US" sz="2000" dirty="0">
                <a:solidFill>
                  <a:srgbClr val="000000"/>
                </a:solidFill>
              </a:rPr>
              <a:t>The impedance of the line segment 1–2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2308218" y="2349631"/>
                <a:ext cx="4603761" cy="393569"/>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rPr>
                          <m:t>0.3+</m:t>
                        </m:r>
                        <m:r>
                          <a:rPr lang="en-US" sz="1800" i="1">
                            <a:latin typeface="Cambria Math" panose="02040503050406030204" pitchFamily="18" charset="0"/>
                          </a:rPr>
                          <m:t>𝑗</m:t>
                        </m:r>
                        <m:r>
                          <a:rPr lang="en-US" sz="1800" i="1">
                            <a:latin typeface="Cambria Math" panose="02040503050406030204" pitchFamily="18" charset="0"/>
                          </a:rPr>
                          <m:t>0.6</m:t>
                        </m:r>
                      </m:e>
                    </m:d>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3000</m:t>
                        </m:r>
                      </m:num>
                      <m:den>
                        <m:r>
                          <a:rPr lang="en-US" sz="1800" b="0" i="1" smtClean="0">
                            <a:latin typeface="Cambria Math" panose="02040503050406030204" pitchFamily="18" charset="0"/>
                          </a:rPr>
                          <m:t>5280</m:t>
                        </m:r>
                      </m:den>
                    </m:f>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1705</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0.3409 </m:t>
                    </m:r>
                    <m:r>
                      <m:rPr>
                        <m:sty m:val="p"/>
                      </m:rPr>
                      <a:rPr lang="el-GR" sz="1800" i="1">
                        <a:latin typeface="Cambria Math" panose="02040503050406030204" pitchFamily="18" charset="0"/>
                        <a:ea typeface="Cambria Math" panose="02040503050406030204" pitchFamily="18" charset="0"/>
                      </a:rPr>
                      <m:t>Ω</m:t>
                    </m:r>
                  </m:oMath>
                </a14:m>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2308218" y="2349631"/>
                <a:ext cx="4603761" cy="393569"/>
              </a:xfrm>
              <a:prstGeom prst="rect">
                <a:avLst/>
              </a:prstGeom>
              <a:blipFill>
                <a:blip r:embed="rId3"/>
                <a:stretch>
                  <a:fillRect l="-1854" r="-927" b="-13846"/>
                </a:stretch>
              </a:blipFill>
            </p:spPr>
            <p:txBody>
              <a:bodyPr/>
              <a:lstStyle/>
              <a:p>
                <a:r>
                  <a:rPr lang="en-US">
                    <a:noFill/>
                  </a:rPr>
                  <a:t> </a:t>
                </a:r>
              </a:p>
            </p:txBody>
          </p:sp>
        </mc:Fallback>
      </mc:AlternateContent>
      <p:sp>
        <p:nvSpPr>
          <p:cNvPr id="10" name="Rectangle 9"/>
          <p:cNvSpPr/>
          <p:nvPr/>
        </p:nvSpPr>
        <p:spPr>
          <a:xfrm>
            <a:off x="152400" y="2743200"/>
            <a:ext cx="8839200" cy="400110"/>
          </a:xfrm>
          <a:prstGeom prst="rect">
            <a:avLst/>
          </a:prstGeom>
        </p:spPr>
        <p:txBody>
          <a:bodyPr wrap="square">
            <a:spAutoFit/>
          </a:bodyPr>
          <a:lstStyle/>
          <a:p>
            <a:r>
              <a:rPr lang="en-US" sz="2000" dirty="0">
                <a:solidFill>
                  <a:srgbClr val="000000"/>
                </a:solidFill>
              </a:rPr>
              <a:t>The impedance of the line segment 2–3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227730" y="3131777"/>
                <a:ext cx="4609082" cy="393569"/>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23</m:t>
                        </m:r>
                      </m:sub>
                    </m:sSub>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rPr>
                          <m:t>0.3+</m:t>
                        </m:r>
                        <m:r>
                          <a:rPr lang="en-US" sz="1800" i="1">
                            <a:latin typeface="Cambria Math" panose="02040503050406030204" pitchFamily="18" charset="0"/>
                          </a:rPr>
                          <m:t>𝑗</m:t>
                        </m:r>
                        <m:r>
                          <a:rPr lang="en-US" sz="1800" i="1">
                            <a:latin typeface="Cambria Math" panose="02040503050406030204" pitchFamily="18" charset="0"/>
                          </a:rPr>
                          <m:t>0.6</m:t>
                        </m:r>
                      </m:e>
                    </m:d>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4000</m:t>
                        </m:r>
                      </m:num>
                      <m:den>
                        <m:r>
                          <a:rPr lang="en-US" sz="1800" b="0" i="1" smtClean="0">
                            <a:latin typeface="Cambria Math" panose="02040503050406030204" pitchFamily="18" charset="0"/>
                          </a:rPr>
                          <m:t>5280</m:t>
                        </m:r>
                      </m:den>
                    </m:f>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2273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0.4545 </m:t>
                    </m:r>
                    <m:r>
                      <m:rPr>
                        <m:sty m:val="p"/>
                      </m:rPr>
                      <a:rPr lang="el-GR" sz="1800" i="1">
                        <a:latin typeface="Cambria Math" panose="02040503050406030204" pitchFamily="18" charset="0"/>
                        <a:ea typeface="Cambria Math" panose="02040503050406030204" pitchFamily="18" charset="0"/>
                      </a:rPr>
                      <m:t>Ω</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27730" y="3131777"/>
                <a:ext cx="4609082" cy="393569"/>
              </a:xfrm>
              <a:prstGeom prst="rect">
                <a:avLst/>
              </a:prstGeom>
              <a:blipFill>
                <a:blip r:embed="rId4"/>
                <a:stretch>
                  <a:fillRect l="-1717" r="-925" b="-15625"/>
                </a:stretch>
              </a:blipFill>
            </p:spPr>
            <p:txBody>
              <a:bodyPr/>
              <a:lstStyle/>
              <a:p>
                <a:r>
                  <a:rPr lang="en-US">
                    <a:noFill/>
                  </a:rPr>
                  <a:t> </a:t>
                </a:r>
              </a:p>
            </p:txBody>
          </p:sp>
        </mc:Fallback>
      </mc:AlternateContent>
      <p:sp>
        <p:nvSpPr>
          <p:cNvPr id="12" name="TextBox 11"/>
          <p:cNvSpPr txBox="1"/>
          <p:nvPr/>
        </p:nvSpPr>
        <p:spPr>
          <a:xfrm>
            <a:off x="1945114" y="5490746"/>
            <a:ext cx="5174314" cy="307777"/>
          </a:xfrm>
          <a:prstGeom prst="rect">
            <a:avLst/>
          </a:prstGeom>
          <a:noFill/>
        </p:spPr>
        <p:txBody>
          <a:bodyPr wrap="square" rtlCol="0">
            <a:spAutoFit/>
          </a:bodyPr>
          <a:lstStyle/>
          <a:p>
            <a:pPr algn="ctr"/>
            <a:r>
              <a:rPr lang="en-US" sz="1400" dirty="0"/>
              <a:t>Fig.5 Single-phase lateral [4]</a:t>
            </a:r>
          </a:p>
        </p:txBody>
      </p:sp>
      <p:pic>
        <p:nvPicPr>
          <p:cNvPr id="13" name="Picture 12"/>
          <p:cNvPicPr>
            <a:picLocks noChangeAspect="1"/>
          </p:cNvPicPr>
          <p:nvPr/>
        </p:nvPicPr>
        <p:blipFill>
          <a:blip r:embed="rId5"/>
          <a:stretch>
            <a:fillRect/>
          </a:stretch>
        </p:blipFill>
        <p:spPr>
          <a:xfrm>
            <a:off x="2819400" y="3684886"/>
            <a:ext cx="3214687" cy="1805860"/>
          </a:xfrm>
          <a:prstGeom prst="rect">
            <a:avLst/>
          </a:prstGeom>
        </p:spPr>
      </p:pic>
      <p:sp>
        <p:nvSpPr>
          <p:cNvPr id="16" name="Rectangle 15"/>
          <p:cNvSpPr/>
          <p:nvPr/>
        </p:nvSpPr>
        <p:spPr>
          <a:xfrm>
            <a:off x="152400" y="124480"/>
            <a:ext cx="1459054" cy="523220"/>
          </a:xfrm>
          <a:prstGeom prst="rect">
            <a:avLst/>
          </a:prstGeom>
        </p:spPr>
        <p:txBody>
          <a:bodyPr wrap="none">
            <a:spAutoFit/>
          </a:bodyPr>
          <a:lstStyle/>
          <a:p>
            <a:r>
              <a:rPr lang="en-US" sz="2800" dirty="0">
                <a:solidFill>
                  <a:srgbClr val="C8102E"/>
                </a:solidFill>
                <a:latin typeface="Times New Roman" panose="02020603050405020304" pitchFamily="18" charset="0"/>
                <a:ea typeface="+mj-ea"/>
                <a:cs typeface="Times New Roman" panose="02020603050405020304" pitchFamily="18" charset="0"/>
              </a:rPr>
              <a:t>Example</a:t>
            </a:r>
          </a:p>
        </p:txBody>
      </p:sp>
      <p:sp>
        <p:nvSpPr>
          <p:cNvPr id="14"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
        <p:nvSpPr>
          <p:cNvPr id="2" name="Rectangle 1"/>
          <p:cNvSpPr/>
          <p:nvPr/>
        </p:nvSpPr>
        <p:spPr>
          <a:xfrm>
            <a:off x="152400" y="566549"/>
            <a:ext cx="8915400" cy="400110"/>
          </a:xfrm>
          <a:prstGeom prst="rect">
            <a:avLst/>
          </a:prstGeom>
        </p:spPr>
        <p:txBody>
          <a:bodyPr wrap="square">
            <a:spAutoFit/>
          </a:bodyPr>
          <a:lstStyle/>
          <a:p>
            <a:r>
              <a:rPr lang="en-US" sz="2000" dirty="0">
                <a:solidFill>
                  <a:srgbClr val="000000"/>
                </a:solidFill>
              </a:rPr>
              <a:t>Use the modified ladder method to compute the load voltage.</a:t>
            </a:r>
          </a:p>
        </p:txBody>
      </p:sp>
    </p:spTree>
    <p:extLst>
      <p:ext uri="{BB962C8B-B14F-4D97-AF65-F5344CB8AC3E}">
        <p14:creationId xmlns:p14="http://schemas.microsoft.com/office/powerpoint/2010/main" val="70358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19</a:t>
            </a:fld>
            <a:endParaRPr lang="en-US" dirty="0"/>
          </a:p>
        </p:txBody>
      </p:sp>
      <p:sp>
        <p:nvSpPr>
          <p:cNvPr id="2" name="Rectangle 1"/>
          <p:cNvSpPr/>
          <p:nvPr/>
        </p:nvSpPr>
        <p:spPr>
          <a:xfrm>
            <a:off x="46358" y="746049"/>
            <a:ext cx="4572000" cy="369332"/>
          </a:xfrm>
          <a:prstGeom prst="rect">
            <a:avLst/>
          </a:prstGeom>
        </p:spPr>
        <p:txBody>
          <a:bodyPr>
            <a:spAutoFit/>
          </a:bodyPr>
          <a:lstStyle/>
          <a:p>
            <a:r>
              <a:rPr lang="en-US" sz="1800" dirty="0">
                <a:solidFill>
                  <a:srgbClr val="000000"/>
                </a:solidFill>
              </a:rPr>
              <a:t>The loads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1175244" y="1064616"/>
                <a:ext cx="457200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r>
                        <a:rPr lang="en-US" sz="1600" i="1" smtClean="0">
                          <a:latin typeface="Cambria Math" panose="02040503050406030204" pitchFamily="18" charset="0"/>
                        </a:rPr>
                        <m:t>1</m:t>
                      </m:r>
                      <m:r>
                        <a:rPr lang="en-US" sz="1600" b="0" i="1" smtClean="0">
                          <a:latin typeface="Cambria Math" panose="02040503050406030204" pitchFamily="18" charset="0"/>
                        </a:rPr>
                        <m:t>500</m:t>
                      </m:r>
                      <m:r>
                        <a:rPr lang="en-US" sz="1600" i="1">
                          <a:latin typeface="Cambria Math" panose="02040503050406030204" pitchFamily="18" charset="0"/>
                        </a:rPr>
                        <m:t>+</m:t>
                      </m:r>
                      <m:r>
                        <a:rPr lang="en-US" sz="1600" i="1">
                          <a:latin typeface="Cambria Math" panose="02040503050406030204" pitchFamily="18" charset="0"/>
                        </a:rPr>
                        <m:t>𝑗</m:t>
                      </m:r>
                      <m:r>
                        <a:rPr lang="en-US" sz="1600" i="1" smtClean="0">
                          <a:latin typeface="Cambria Math" panose="02040503050406030204" pitchFamily="18" charset="0"/>
                        </a:rPr>
                        <m:t>7</m:t>
                      </m:r>
                      <m:r>
                        <a:rPr lang="en-US" sz="1600" b="0" i="1" smtClean="0">
                          <a:latin typeface="Cambria Math" panose="02040503050406030204" pitchFamily="18" charset="0"/>
                        </a:rPr>
                        <m:t>50 (</m:t>
                      </m:r>
                      <m:r>
                        <a:rPr lang="en-US" sz="1600" b="0" i="1" smtClean="0">
                          <a:latin typeface="Cambria Math" panose="02040503050406030204" pitchFamily="18" charset="0"/>
                        </a:rPr>
                        <m:t>𝑘𝑊</m:t>
                      </m:r>
                      <m:r>
                        <a:rPr lang="en-US" sz="1600" b="0" i="1" smtClean="0">
                          <a:latin typeface="Cambria Math" panose="02040503050406030204" pitchFamily="18" charset="0"/>
                        </a:rPr>
                        <m:t>+</m:t>
                      </m:r>
                      <m:r>
                        <a:rPr lang="en-US" sz="1600" b="0" i="1" smtClean="0">
                          <a:latin typeface="Cambria Math" panose="02040503050406030204" pitchFamily="18" charset="0"/>
                        </a:rPr>
                        <m:t>𝑗𝑘𝑣𝑎𝑟</m:t>
                      </m:r>
                      <m:r>
                        <a:rPr lang="en-US" sz="1600" b="0" i="1" smtClean="0">
                          <a:latin typeface="Cambria Math" panose="02040503050406030204" pitchFamily="18"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175244" y="1064616"/>
                <a:ext cx="4572000" cy="246221"/>
              </a:xfrm>
              <a:prstGeom prst="rect">
                <a:avLst/>
              </a:prstGeom>
              <a:blipFill>
                <a:blip r:embed="rId2"/>
                <a:stretch>
                  <a:fillRect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97417" y="1057551"/>
                <a:ext cx="45115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r>
                        <a:rPr lang="en-US" sz="1600" i="1" smtClean="0">
                          <a:latin typeface="Cambria Math" panose="02040503050406030204" pitchFamily="18" charset="0"/>
                        </a:rPr>
                        <m:t>9</m:t>
                      </m:r>
                      <m:r>
                        <a:rPr lang="en-US" sz="1600" b="0" i="1" smtClean="0">
                          <a:latin typeface="Cambria Math" panose="02040503050406030204" pitchFamily="18" charset="0"/>
                        </a:rPr>
                        <m:t>00</m:t>
                      </m:r>
                      <m:r>
                        <a:rPr lang="en-US" sz="1600" i="1">
                          <a:latin typeface="Cambria Math" panose="02040503050406030204" pitchFamily="18" charset="0"/>
                        </a:rPr>
                        <m:t>+</m:t>
                      </m:r>
                      <m:r>
                        <a:rPr lang="en-US" sz="1600" i="1">
                          <a:latin typeface="Cambria Math" panose="02040503050406030204" pitchFamily="18" charset="0"/>
                        </a:rPr>
                        <m:t>𝑗</m:t>
                      </m:r>
                      <m:r>
                        <a:rPr lang="en-US" sz="1600" i="1" smtClean="0">
                          <a:latin typeface="Cambria Math" panose="02040503050406030204" pitchFamily="18" charset="0"/>
                        </a:rPr>
                        <m:t>5</m:t>
                      </m:r>
                      <m:r>
                        <a:rPr lang="en-US" sz="1600" b="0" i="1" smtClean="0">
                          <a:latin typeface="Cambria Math" panose="02040503050406030204" pitchFamily="18" charset="0"/>
                        </a:rPr>
                        <m:t>00 (</m:t>
                      </m:r>
                      <m:r>
                        <a:rPr lang="en-US" sz="1600" b="0" i="1" smtClean="0">
                          <a:latin typeface="Cambria Math" panose="02040503050406030204" pitchFamily="18" charset="0"/>
                        </a:rPr>
                        <m:t>𝑘𝑊</m:t>
                      </m:r>
                      <m:r>
                        <a:rPr lang="en-US" sz="1600" b="0" i="1" smtClean="0">
                          <a:latin typeface="Cambria Math" panose="02040503050406030204" pitchFamily="18" charset="0"/>
                        </a:rPr>
                        <m:t>+</m:t>
                      </m:r>
                      <m:r>
                        <a:rPr lang="en-US" sz="1600" b="0" i="1" smtClean="0">
                          <a:latin typeface="Cambria Math" panose="02040503050406030204" pitchFamily="18" charset="0"/>
                        </a:rPr>
                        <m:t>𝑗𝑘𝑣𝑎𝑟</m:t>
                      </m:r>
                      <m:r>
                        <a:rPr lang="en-US" sz="1600" b="0" i="1" smtClean="0">
                          <a:latin typeface="Cambria Math" panose="02040503050406030204" pitchFamily="18" charset="0"/>
                        </a:rPr>
                        <m:t>)</m:t>
                      </m:r>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297417" y="1057551"/>
                <a:ext cx="4511566" cy="246221"/>
              </a:xfrm>
              <a:prstGeom prst="rect">
                <a:avLst/>
              </a:prstGeom>
              <a:blipFill>
                <a:blip r:embed="rId3"/>
                <a:stretch>
                  <a:fillRect b="-34146"/>
                </a:stretch>
              </a:blipFill>
            </p:spPr>
            <p:txBody>
              <a:bodyPr/>
              <a:lstStyle/>
              <a:p>
                <a:r>
                  <a:rPr lang="en-US">
                    <a:noFill/>
                  </a:rPr>
                  <a:t> </a:t>
                </a:r>
              </a:p>
            </p:txBody>
          </p:sp>
        </mc:Fallback>
      </mc:AlternateContent>
      <p:sp>
        <p:nvSpPr>
          <p:cNvPr id="3" name="Rectangle 2"/>
          <p:cNvSpPr/>
          <p:nvPr/>
        </p:nvSpPr>
        <p:spPr>
          <a:xfrm>
            <a:off x="69921" y="1394425"/>
            <a:ext cx="8991600" cy="923330"/>
          </a:xfrm>
          <a:prstGeom prst="rect">
            <a:avLst/>
          </a:prstGeom>
        </p:spPr>
        <p:txBody>
          <a:bodyPr wrap="square">
            <a:spAutoFit/>
          </a:bodyPr>
          <a:lstStyle/>
          <a:p>
            <a:r>
              <a:rPr lang="en-US" sz="1800" dirty="0">
                <a:solidFill>
                  <a:srgbClr val="000000"/>
                </a:solidFill>
              </a:rPr>
              <a:t>The source voltage at node 1 is 7200 V.</a:t>
            </a:r>
          </a:p>
          <a:p>
            <a:endParaRPr lang="en-US" sz="1800" dirty="0">
              <a:solidFill>
                <a:srgbClr val="000000"/>
              </a:solidFill>
            </a:endParaRPr>
          </a:p>
          <a:p>
            <a:r>
              <a:rPr lang="en-US" sz="1800" dirty="0">
                <a:solidFill>
                  <a:srgbClr val="000000"/>
                </a:solidFill>
              </a:rPr>
              <a:t>Set initial conditions:</a:t>
            </a:r>
          </a:p>
        </p:txBody>
      </p:sp>
      <mc:AlternateContent xmlns:mc="http://schemas.openxmlformats.org/markup-compatibility/2006" xmlns:a14="http://schemas.microsoft.com/office/drawing/2010/main">
        <mc:Choice Requires="a14">
          <p:sp>
            <p:nvSpPr>
              <p:cNvPr id="16" name="Rectangle 15"/>
              <p:cNvSpPr/>
              <p:nvPr/>
            </p:nvSpPr>
            <p:spPr>
              <a:xfrm>
                <a:off x="1524000" y="2269719"/>
                <a:ext cx="15275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r>
                            <a:rPr lang="en-US" sz="1800" i="1">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r>
                            <a:rPr lang="en-US" sz="1800" b="0" i="1" smtClean="0">
                              <a:latin typeface="Cambria Math" panose="02040503050406030204" pitchFamily="18" charset="0"/>
                            </a:rPr>
                            <m:t>3</m:t>
                          </m:r>
                        </m:sub>
                      </m:sSub>
                      <m:r>
                        <a:rPr lang="en-US" sz="1800" b="0" i="1" smtClean="0">
                          <a:latin typeface="Cambria Math" panose="02040503050406030204" pitchFamily="18" charset="0"/>
                        </a:rPr>
                        <m:t>=0</m:t>
                      </m:r>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1524000" y="2269719"/>
                <a:ext cx="152753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895600" y="2265549"/>
                <a:ext cx="266035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𝑜𝑙𝑑</m:t>
                          </m:r>
                        </m:sub>
                      </m:sSub>
                      <m:r>
                        <a:rPr lang="en-US" sz="1800" i="1">
                          <a:latin typeface="Cambria Math" panose="02040503050406030204" pitchFamily="18" charset="0"/>
                        </a:rPr>
                        <m:t>=0</m:t>
                      </m:r>
                    </m:oMath>
                  </m:oMathPara>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2895600" y="2265549"/>
                <a:ext cx="2660354"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257800" y="2287341"/>
                <a:ext cx="285241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𝑇</m:t>
                      </m:r>
                      <m:r>
                        <a:rPr lang="en-US" sz="1800" b="0" i="1" smtClean="0">
                          <a:latin typeface="Cambria Math" panose="02040503050406030204" pitchFamily="18" charset="0"/>
                        </a:rPr>
                        <m:t>𝑜𝑙</m:t>
                      </m:r>
                      <m:r>
                        <a:rPr lang="en-US" sz="1800" b="0" i="1" smtClean="0">
                          <a:latin typeface="Cambria Math" panose="02040503050406030204" pitchFamily="18" charset="0"/>
                        </a:rPr>
                        <m:t>.=0.0001</m:t>
                      </m:r>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5257800" y="2287341"/>
                <a:ext cx="2852413" cy="369332"/>
              </a:xfrm>
              <a:prstGeom prst="rect">
                <a:avLst/>
              </a:prstGeom>
              <a:blipFill>
                <a:blip r:embed="rId6"/>
                <a:stretch>
                  <a:fillRect/>
                </a:stretch>
              </a:blipFill>
            </p:spPr>
            <p:txBody>
              <a:bodyPr/>
              <a:lstStyle/>
              <a:p>
                <a:r>
                  <a:rPr lang="en-US">
                    <a:noFill/>
                  </a:rPr>
                  <a:t> </a:t>
                </a:r>
              </a:p>
            </p:txBody>
          </p:sp>
        </mc:Fallback>
      </mc:AlternateContent>
      <p:sp>
        <p:nvSpPr>
          <p:cNvPr id="19" name="Rectangle 18"/>
          <p:cNvSpPr/>
          <p:nvPr/>
        </p:nvSpPr>
        <p:spPr>
          <a:xfrm>
            <a:off x="46358" y="2727315"/>
            <a:ext cx="9015163" cy="400110"/>
          </a:xfrm>
          <a:prstGeom prst="rect">
            <a:avLst/>
          </a:prstGeom>
        </p:spPr>
        <p:txBody>
          <a:bodyPr wrap="square">
            <a:spAutoFit/>
          </a:bodyPr>
          <a:lstStyle/>
          <a:p>
            <a:r>
              <a:rPr lang="en-US" sz="2000" b="1" i="1" dirty="0">
                <a:solidFill>
                  <a:srgbClr val="000000"/>
                </a:solidFill>
              </a:rPr>
              <a:t>The first forward sweep</a:t>
            </a:r>
            <a:r>
              <a:rPr lang="en-US" sz="2000" b="1" dirty="0">
                <a:solidFill>
                  <a:srgbClr val="000000"/>
                </a:solidFill>
              </a:rPr>
              <a:t>:</a:t>
            </a:r>
            <a:endParaRPr lang="en-US" sz="2000" b="1" dirty="0">
              <a:solidFill>
                <a:srgbClr val="000000"/>
              </a:solidFill>
              <a:effectLst/>
            </a:endParaRPr>
          </a:p>
        </p:txBody>
      </p:sp>
      <mc:AlternateContent xmlns:mc="http://schemas.openxmlformats.org/markup-compatibility/2006" xmlns:a14="http://schemas.microsoft.com/office/drawing/2010/main">
        <mc:Choice Requires="a14">
          <p:sp>
            <p:nvSpPr>
              <p:cNvPr id="24" name="Rectangle 23"/>
              <p:cNvSpPr/>
              <p:nvPr/>
            </p:nvSpPr>
            <p:spPr>
              <a:xfrm>
                <a:off x="371952" y="3254150"/>
                <a:ext cx="3115468"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1</m:t>
                        </m:r>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r>
                          <a:rPr lang="en-US" sz="1800" i="1">
                            <a:latin typeface="Cambria Math" panose="02040503050406030204" pitchFamily="18" charset="0"/>
                          </a:rPr>
                          <m:t>2</m:t>
                        </m:r>
                      </m:sub>
                    </m:sSub>
                    <m:r>
                      <a:rPr lang="en-US" sz="1800" b="0" i="1" smtClean="0">
                        <a:latin typeface="Cambria Math" panose="02040503050406030204" pitchFamily="18" charset="0"/>
                      </a:rPr>
                      <m:t>=</m:t>
                    </m:r>
                  </m:oMath>
                </a14:m>
                <a:r>
                  <a:rPr lang="en-US" sz="1800" dirty="0"/>
                  <a:t> </a:t>
                </a:r>
                <a14:m>
                  <m:oMath xmlns:m="http://schemas.openxmlformats.org/officeDocument/2006/math">
                    <m:r>
                      <a:rPr lang="en-US" sz="1800" b="0" i="1" smtClean="0">
                        <a:latin typeface="Cambria Math" panose="02040503050406030204" pitchFamily="18" charset="0"/>
                      </a:rPr>
                      <m:t>7200</m:t>
                    </m:r>
                    <m:r>
                      <a:rPr lang="en-US" sz="1800" i="1">
                        <a:latin typeface="Cambria Math" panose="02040503050406030204" pitchFamily="18" charset="0"/>
                        <a:ea typeface="Cambria Math" panose="02040503050406030204" pitchFamily="18" charset="0"/>
                      </a:rPr>
                      <m:t>∠0 </m:t>
                    </m:r>
                  </m:oMath>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371952" y="3254150"/>
                <a:ext cx="3115468"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810000" y="3239192"/>
                <a:ext cx="3126112"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23</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23</m:t>
                        </m:r>
                      </m:sub>
                    </m:sSub>
                    <m:r>
                      <a:rPr lang="en-US" sz="1800" b="0" i="1" smtClean="0">
                        <a:latin typeface="Cambria Math" panose="02040503050406030204" pitchFamily="18" charset="0"/>
                      </a:rPr>
                      <m:t>=</m:t>
                    </m:r>
                  </m:oMath>
                </a14:m>
                <a:r>
                  <a:rPr lang="en-US" sz="1800" dirty="0"/>
                  <a:t> </a:t>
                </a:r>
                <a14:m>
                  <m:oMath xmlns:m="http://schemas.openxmlformats.org/officeDocument/2006/math">
                    <m:r>
                      <a:rPr lang="en-US" sz="1800" b="0" i="1" smtClean="0">
                        <a:latin typeface="Cambria Math" panose="02040503050406030204" pitchFamily="18" charset="0"/>
                      </a:rPr>
                      <m:t>7200</m:t>
                    </m:r>
                    <m:r>
                      <a:rPr lang="en-US" sz="1800" i="1">
                        <a:latin typeface="Cambria Math" panose="02040503050406030204" pitchFamily="18" charset="0"/>
                        <a:ea typeface="Cambria Math" panose="02040503050406030204" pitchFamily="18" charset="0"/>
                      </a:rPr>
                      <m:t>∠0 </m:t>
                    </m:r>
                  </m:oMath>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3810000" y="3239192"/>
                <a:ext cx="312611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99089" y="3880074"/>
                <a:ext cx="4958711" cy="9408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𝐸𝑟𝑟𝑜𝑟</m:t>
                      </m:r>
                      <m:r>
                        <a:rPr lang="en-US" sz="1800" i="1">
                          <a:latin typeface="Cambria Math" panose="02040503050406030204" pitchFamily="18" charset="0"/>
                        </a:rPr>
                        <m:t>=</m:t>
                      </m:r>
                      <m:f>
                        <m:fPr>
                          <m:ctrlPr>
                            <a:rPr lang="en-US" sz="1800" i="1">
                              <a:latin typeface="Cambria Math" panose="02040503050406030204" pitchFamily="18" charset="0"/>
                            </a:rPr>
                          </m:ctrlPr>
                        </m:fPr>
                        <m:num>
                          <m:d>
                            <m:dPr>
                              <m:begChr m:val="|"/>
                              <m:endChr m:val="|"/>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3</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𝑜𝑙𝑑</m:t>
                                      </m:r>
                                    </m:sub>
                                  </m:sSub>
                                </m:e>
                              </m:d>
                            </m:e>
                          </m:d>
                        </m:num>
                        <m:den>
                          <m:r>
                            <a:rPr lang="en-US" sz="1800" b="0" i="1" smtClean="0">
                              <a:latin typeface="Cambria Math" panose="02040503050406030204" pitchFamily="18" charset="0"/>
                            </a:rPr>
                            <m:t>7200</m:t>
                          </m:r>
                        </m:den>
                      </m:f>
                      <m:r>
                        <a:rPr lang="en-US" sz="1800" b="0" i="1" smtClean="0">
                          <a:latin typeface="Cambria Math" panose="02040503050406030204" pitchFamily="18" charset="0"/>
                        </a:rPr>
                        <m:t>=1 (</m:t>
                      </m:r>
                      <m:r>
                        <a:rPr lang="en-US" sz="1800" b="0" i="1" smtClean="0">
                          <a:latin typeface="Cambria Math" panose="02040503050406030204" pitchFamily="18" charset="0"/>
                        </a:rPr>
                        <m:t>𝑔𝑟𝑒𝑎𝑡𝑒𝑟</m:t>
                      </m:r>
                      <m:r>
                        <a:rPr lang="en-US" sz="1800" b="0" i="1" smtClean="0">
                          <a:latin typeface="Cambria Math" panose="02040503050406030204" pitchFamily="18" charset="0"/>
                        </a:rPr>
                        <m:t> </m:t>
                      </m:r>
                      <m:r>
                        <a:rPr lang="en-US" sz="1800" b="0" i="1" smtClean="0">
                          <a:latin typeface="Cambria Math" panose="02040503050406030204" pitchFamily="18" charset="0"/>
                        </a:rPr>
                        <m:t>𝑡h𝑎𝑛</m:t>
                      </m:r>
                      <m:r>
                        <a:rPr lang="en-US" sz="1800" b="0" i="1" smtClean="0">
                          <a:latin typeface="Cambria Math" panose="02040503050406030204" pitchFamily="18" charset="0"/>
                        </a:rPr>
                        <m:t> </m:t>
                      </m:r>
                      <m:r>
                        <a:rPr lang="en-US" sz="1800" b="0" i="1" smtClean="0">
                          <a:latin typeface="Cambria Math" panose="02040503050406030204" pitchFamily="18" charset="0"/>
                        </a:rPr>
                        <m:t>𝑇𝑜𝑙</m:t>
                      </m:r>
                      <m:r>
                        <a:rPr lang="en-US" sz="1800" b="0" i="1" smtClean="0">
                          <a:latin typeface="Cambria Math" panose="02040503050406030204" pitchFamily="18" charset="0"/>
                        </a:rPr>
                        <m:t>, </m:t>
                      </m:r>
                      <m:r>
                        <a:rPr lang="en-US" sz="1800" b="0" i="1" smtClean="0">
                          <a:latin typeface="Cambria Math" panose="02040503050406030204" pitchFamily="18" charset="0"/>
                        </a:rPr>
                        <m:t>𝑠𝑡𝑎𝑟𝑡</m:t>
                      </m:r>
                      <m:r>
                        <a:rPr lang="en-US" sz="1800" b="0" i="1" smtClean="0">
                          <a:latin typeface="Cambria Math" panose="02040503050406030204" pitchFamily="18" charset="0"/>
                        </a:rPr>
                        <m:t> </m:t>
                      </m:r>
                      <m:r>
                        <a:rPr lang="en-US" sz="1800" b="0" i="1" smtClean="0">
                          <a:latin typeface="Cambria Math" panose="02040503050406030204" pitchFamily="18" charset="0"/>
                        </a:rPr>
                        <m:t>𝑏𝑎𝑐𝑘𝑤𝑎𝑟𝑑</m:t>
                      </m:r>
                      <m:r>
                        <a:rPr lang="en-US" sz="1800" b="0" i="1" smtClean="0">
                          <a:latin typeface="Cambria Math" panose="02040503050406030204" pitchFamily="18" charset="0"/>
                        </a:rPr>
                        <m:t> </m:t>
                      </m:r>
                      <m:r>
                        <a:rPr lang="en-US" sz="1800" b="0" i="1" smtClean="0">
                          <a:latin typeface="Cambria Math" panose="02040503050406030204" pitchFamily="18" charset="0"/>
                        </a:rPr>
                        <m:t>𝑠𝑤𝑒𝑒𝑝</m:t>
                      </m:r>
                      <m:r>
                        <a:rPr lang="en-US" sz="1800" b="0" i="1" smtClean="0">
                          <a:latin typeface="Cambria Math" panose="02040503050406030204" pitchFamily="18" charset="0"/>
                        </a:rPr>
                        <m:t>)</m:t>
                      </m:r>
                    </m:oMath>
                  </m:oMathPara>
                </a14:m>
                <a:endParaRPr lang="en-US" sz="1800" dirty="0"/>
              </a:p>
            </p:txBody>
          </p:sp>
        </mc:Choice>
        <mc:Fallback xmlns="">
          <p:sp>
            <p:nvSpPr>
              <p:cNvPr id="26" name="Rectangle 25"/>
              <p:cNvSpPr>
                <a:spLocks noRot="1" noChangeAspect="1" noMove="1" noResize="1" noEditPoints="1" noAdjustHandles="1" noChangeArrowheads="1" noChangeShapeType="1" noTextEdit="1"/>
              </p:cNvSpPr>
              <p:nvPr/>
            </p:nvSpPr>
            <p:spPr>
              <a:xfrm>
                <a:off x="299089" y="3880074"/>
                <a:ext cx="4958711" cy="940899"/>
              </a:xfrm>
              <a:prstGeom prst="rect">
                <a:avLst/>
              </a:prstGeom>
              <a:blipFill>
                <a:blip r:embed="rId9"/>
                <a:stretch>
                  <a:fillRect b="-5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175244" y="5190728"/>
                <a:ext cx="1159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𝑜𝑙𝑑</m:t>
                          </m:r>
                        </m:sub>
                      </m:sSub>
                      <m:r>
                        <a:rPr lang="en-US" sz="1800" i="1">
                          <a:latin typeface="Cambria Math" panose="02040503050406030204" pitchFamily="18" charset="0"/>
                        </a:rPr>
                        <m:t>=</m:t>
                      </m:r>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3</m:t>
                          </m:r>
                        </m:sub>
                      </m:sSub>
                    </m:oMath>
                  </m:oMathPara>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1175244" y="5190728"/>
                <a:ext cx="1159292" cy="369332"/>
              </a:xfrm>
              <a:prstGeom prst="rect">
                <a:avLst/>
              </a:prstGeom>
              <a:blipFill>
                <a:blip r:embed="rId10"/>
                <a:stretch>
                  <a:fillRect b="-1639"/>
                </a:stretch>
              </a:blipFill>
            </p:spPr>
            <p:txBody>
              <a:bodyPr/>
              <a:lstStyle/>
              <a:p>
                <a:r>
                  <a:rPr lang="en-US">
                    <a:noFill/>
                  </a:rPr>
                  <a:t> </a:t>
                </a:r>
              </a:p>
            </p:txBody>
          </p:sp>
        </mc:Fallback>
      </mc:AlternateContent>
      <p:sp>
        <p:nvSpPr>
          <p:cNvPr id="21" name="Rectangle 20"/>
          <p:cNvSpPr/>
          <p:nvPr/>
        </p:nvSpPr>
        <p:spPr>
          <a:xfrm>
            <a:off x="152400" y="124480"/>
            <a:ext cx="1459054" cy="523220"/>
          </a:xfrm>
          <a:prstGeom prst="rect">
            <a:avLst/>
          </a:prstGeom>
        </p:spPr>
        <p:txBody>
          <a:bodyPr wrap="none">
            <a:spAutoFit/>
          </a:bodyPr>
          <a:lstStyle/>
          <a:p>
            <a:r>
              <a:rPr lang="en-US" sz="2800" dirty="0">
                <a:solidFill>
                  <a:srgbClr val="C8102E"/>
                </a:solidFill>
                <a:latin typeface="Times New Roman" panose="02020603050405020304" pitchFamily="18" charset="0"/>
                <a:ea typeface="+mj-ea"/>
                <a:cs typeface="Times New Roman" panose="02020603050405020304" pitchFamily="18" charset="0"/>
              </a:rPr>
              <a:t>Example</a:t>
            </a:r>
          </a:p>
        </p:txBody>
      </p:sp>
      <p:sp>
        <p:nvSpPr>
          <p:cNvPr id="22" name="TextBox 21"/>
          <p:cNvSpPr txBox="1"/>
          <p:nvPr/>
        </p:nvSpPr>
        <p:spPr>
          <a:xfrm>
            <a:off x="4681668" y="5550129"/>
            <a:ext cx="5174314" cy="338554"/>
          </a:xfrm>
          <a:prstGeom prst="rect">
            <a:avLst/>
          </a:prstGeom>
          <a:noFill/>
        </p:spPr>
        <p:txBody>
          <a:bodyPr wrap="square" rtlCol="0">
            <a:spAutoFit/>
          </a:bodyPr>
          <a:lstStyle/>
          <a:p>
            <a:pPr algn="ctr"/>
            <a:r>
              <a:rPr lang="en-US" sz="1600" dirty="0"/>
              <a:t>Fig.5 Single-phase lateral [4]</a:t>
            </a:r>
          </a:p>
        </p:txBody>
      </p:sp>
      <p:pic>
        <p:nvPicPr>
          <p:cNvPr id="23" name="Picture 22"/>
          <p:cNvPicPr>
            <a:picLocks noChangeAspect="1"/>
          </p:cNvPicPr>
          <p:nvPr/>
        </p:nvPicPr>
        <p:blipFill>
          <a:blip r:embed="rId11"/>
          <a:stretch>
            <a:fillRect/>
          </a:stretch>
        </p:blipFill>
        <p:spPr>
          <a:xfrm>
            <a:off x="5555954" y="3744269"/>
            <a:ext cx="3214687" cy="1805860"/>
          </a:xfrm>
          <a:prstGeom prst="rect">
            <a:avLst/>
          </a:prstGeom>
        </p:spPr>
      </p:pic>
      <p:sp>
        <p:nvSpPr>
          <p:cNvPr id="28"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Tree>
    <p:extLst>
      <p:ext uri="{BB962C8B-B14F-4D97-AF65-F5344CB8AC3E}">
        <p14:creationId xmlns:p14="http://schemas.microsoft.com/office/powerpoint/2010/main" val="33951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Outline</a:t>
            </a:r>
          </a:p>
        </p:txBody>
      </p:sp>
      <p:sp>
        <p:nvSpPr>
          <p:cNvPr id="4" name="Slide Number Placeholder 3"/>
          <p:cNvSpPr>
            <a:spLocks noGrp="1"/>
          </p:cNvSpPr>
          <p:nvPr>
            <p:ph type="sldNum" sz="quarter" idx="4"/>
          </p:nvPr>
        </p:nvSpPr>
        <p:spPr/>
        <p:txBody>
          <a:bodyPr/>
          <a:lstStyle/>
          <a:p>
            <a:fld id="{179A9A4E-4C82-4D44-9372-C31BB3818094}" type="slidenum">
              <a:rPr lang="en-US" smtClean="0"/>
              <a:pPr/>
              <a:t>2</a:t>
            </a:fld>
            <a:endParaRPr lang="en-US" dirty="0"/>
          </a:p>
        </p:txBody>
      </p:sp>
      <p:sp>
        <p:nvSpPr>
          <p:cNvPr id="6" name="TextBox 5"/>
          <p:cNvSpPr txBox="1"/>
          <p:nvPr/>
        </p:nvSpPr>
        <p:spPr>
          <a:xfrm>
            <a:off x="76200" y="685800"/>
            <a:ext cx="8968946" cy="5909310"/>
          </a:xfrm>
          <a:prstGeom prst="rect">
            <a:avLst/>
          </a:prstGeom>
          <a:noFill/>
        </p:spPr>
        <p:txBody>
          <a:bodyPr wrap="square" rtlCol="0">
            <a:spAutoFit/>
          </a:bodyPr>
          <a:lstStyle/>
          <a:p>
            <a:pPr marL="342900" indent="-342900" algn="just">
              <a:buFont typeface="Arial" panose="020B0604020202020204" pitchFamily="34" charset="0"/>
              <a:buChar char="•"/>
            </a:pPr>
            <a:r>
              <a:rPr lang="en-US" sz="2800" dirty="0"/>
              <a:t>C</a:t>
            </a:r>
            <a:r>
              <a:rPr lang="en-US" altLang="zh-CN" sz="2800" dirty="0"/>
              <a:t>onventional </a:t>
            </a:r>
            <a:r>
              <a:rPr lang="en-US" sz="2800" dirty="0"/>
              <a:t>power flow calculations </a:t>
            </a:r>
            <a:r>
              <a:rPr lang="en-US" altLang="zh-CN" sz="2800" dirty="0"/>
              <a:t>in</a:t>
            </a:r>
            <a:r>
              <a:rPr lang="en-US" sz="2800" dirty="0"/>
              <a:t> transmission systems</a:t>
            </a:r>
          </a:p>
          <a:p>
            <a:pPr marL="800100" lvl="1" indent="-342900" algn="just">
              <a:buFont typeface="Arial" panose="020B0604020202020204" pitchFamily="34" charset="0"/>
              <a:buChar char="•"/>
            </a:pPr>
            <a:r>
              <a:rPr lang="en-US" sz="1800" dirty="0"/>
              <a:t>Gauss-Seidel method </a:t>
            </a:r>
          </a:p>
          <a:p>
            <a:pPr marL="800100" lvl="1" indent="-342900" algn="just">
              <a:buFont typeface="Arial" panose="020B0604020202020204" pitchFamily="34" charset="0"/>
              <a:buChar char="•"/>
            </a:pPr>
            <a:r>
              <a:rPr lang="en-US" sz="1800" dirty="0"/>
              <a:t>Newton-Raphson method</a:t>
            </a:r>
          </a:p>
          <a:p>
            <a:pPr marL="800100" lvl="1"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Features of electrical distribution networks</a:t>
            </a:r>
          </a:p>
          <a:p>
            <a:pPr marL="800100" lvl="1" indent="-342900" algn="just">
              <a:buFont typeface="Arial" panose="020B0604020202020204" pitchFamily="34" charset="0"/>
              <a:buChar char="•"/>
            </a:pPr>
            <a:r>
              <a:rPr lang="en-US" sz="1800" dirty="0"/>
              <a:t>Ill-conditioned Jacobian matrix in Newton-Raphson method</a:t>
            </a:r>
          </a:p>
          <a:p>
            <a:pPr marL="800100" lvl="1" indent="-3429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800" dirty="0"/>
              <a:t>Power flow calculations in distribution systems</a:t>
            </a:r>
          </a:p>
          <a:p>
            <a:pPr marL="800100" lvl="1" indent="-342900" algn="just">
              <a:buFont typeface="Arial" panose="020B0604020202020204" pitchFamily="34" charset="0"/>
              <a:buChar char="•"/>
            </a:pPr>
            <a:r>
              <a:rPr lang="en-US" sz="1800" dirty="0"/>
              <a:t>Forward/Backward sweep method</a:t>
            </a:r>
          </a:p>
          <a:p>
            <a:pPr marL="1200150" lvl="2" indent="-285750" algn="just">
              <a:buFont typeface="Arial" panose="020B0604020202020204" pitchFamily="34" charset="0"/>
              <a:buChar char="•"/>
            </a:pPr>
            <a:r>
              <a:rPr lang="en-US" sz="1600" dirty="0"/>
              <a:t>Kirchhoff’s formulation</a:t>
            </a:r>
          </a:p>
          <a:p>
            <a:pPr marL="1657350" lvl="3" indent="-285750" algn="just">
              <a:buFont typeface="Arial" panose="020B0604020202020204" pitchFamily="34" charset="0"/>
              <a:buChar char="•"/>
            </a:pPr>
            <a:r>
              <a:rPr lang="en-US" sz="1600" dirty="0"/>
              <a:t>BIBC &amp; BCBV matrices</a:t>
            </a:r>
          </a:p>
          <a:p>
            <a:pPr marL="1200150" lvl="2" indent="-285750" algn="just">
              <a:buFont typeface="Arial" panose="020B0604020202020204" pitchFamily="34" charset="0"/>
              <a:buChar char="•"/>
            </a:pPr>
            <a:r>
              <a:rPr lang="en-US" sz="1600" dirty="0" err="1"/>
              <a:t>Dist</a:t>
            </a:r>
            <a:r>
              <a:rPr lang="en-US" sz="1600" dirty="0"/>
              <a:t>-flow formulation</a:t>
            </a:r>
          </a:p>
          <a:p>
            <a:pPr marL="1714500" lvl="3" indent="-342900" algn="just">
              <a:buFont typeface="Arial" panose="020B0604020202020204" pitchFamily="34" charset="0"/>
              <a:buChar char="•"/>
            </a:pPr>
            <a:r>
              <a:rPr lang="en-US" sz="1600" dirty="0"/>
              <a:t>Linearized </a:t>
            </a:r>
            <a:r>
              <a:rPr lang="en-US" sz="1600" dirty="0" err="1"/>
              <a:t>Dist</a:t>
            </a:r>
            <a:r>
              <a:rPr lang="en-US" sz="1600" dirty="0"/>
              <a:t>-flow formulation</a:t>
            </a:r>
          </a:p>
          <a:p>
            <a:pPr marL="1714500" lvl="3" indent="-342900" algn="just">
              <a:buFont typeface="Arial" panose="020B0604020202020204" pitchFamily="34" charset="0"/>
              <a:buChar char="•"/>
            </a:pPr>
            <a:r>
              <a:rPr lang="en-US" sz="1600" dirty="0"/>
              <a:t>Extension to three-phase systems</a:t>
            </a:r>
          </a:p>
          <a:p>
            <a:pPr marL="800100" lvl="1" indent="-342900" algn="just">
              <a:buFont typeface="Arial" panose="020B0604020202020204" pitchFamily="34" charset="0"/>
              <a:buChar char="•"/>
            </a:pPr>
            <a:r>
              <a:rPr lang="en-US" sz="1800" dirty="0"/>
              <a:t>Modified Newton-Raphson method</a:t>
            </a:r>
          </a:p>
          <a:p>
            <a:pPr marL="800100" lvl="1"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p:txBody>
      </p:sp>
    </p:spTree>
    <p:extLst>
      <p:ext uri="{BB962C8B-B14F-4D97-AF65-F5344CB8AC3E}">
        <p14:creationId xmlns:p14="http://schemas.microsoft.com/office/powerpoint/2010/main" val="9384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20</a:t>
            </a:fld>
            <a:endParaRPr lang="en-US" dirty="0"/>
          </a:p>
        </p:txBody>
      </p:sp>
      <p:sp>
        <p:nvSpPr>
          <p:cNvPr id="19" name="Rectangle 18"/>
          <p:cNvSpPr/>
          <p:nvPr/>
        </p:nvSpPr>
        <p:spPr>
          <a:xfrm>
            <a:off x="13138" y="639817"/>
            <a:ext cx="9015163" cy="369332"/>
          </a:xfrm>
          <a:prstGeom prst="rect">
            <a:avLst/>
          </a:prstGeom>
        </p:spPr>
        <p:txBody>
          <a:bodyPr wrap="square">
            <a:spAutoFit/>
          </a:bodyPr>
          <a:lstStyle/>
          <a:p>
            <a:r>
              <a:rPr lang="en-US" sz="1800" b="1" i="1" dirty="0">
                <a:solidFill>
                  <a:srgbClr val="000000"/>
                </a:solidFill>
              </a:rPr>
              <a:t>The first backward sweep</a:t>
            </a:r>
            <a:r>
              <a:rPr lang="en-US" sz="1800" b="1" dirty="0">
                <a:solidFill>
                  <a:srgbClr val="000000"/>
                </a:solidFill>
              </a:rPr>
              <a:t>:</a:t>
            </a:r>
            <a:endParaRPr lang="en-US" sz="1800" b="1" dirty="0">
              <a:solidFill>
                <a:srgbClr val="000000"/>
              </a:solidFill>
              <a:effectLst/>
            </a:endParaRPr>
          </a:p>
        </p:txBody>
      </p:sp>
      <mc:AlternateContent xmlns:mc="http://schemas.openxmlformats.org/markup-compatibility/2006" xmlns:a14="http://schemas.microsoft.com/office/drawing/2010/main">
        <mc:Choice Requires="a14">
          <p:sp>
            <p:nvSpPr>
              <p:cNvPr id="22" name="TextBox 21"/>
              <p:cNvSpPr txBox="1"/>
              <p:nvPr/>
            </p:nvSpPr>
            <p:spPr>
              <a:xfrm>
                <a:off x="2745243" y="773596"/>
                <a:ext cx="4831259" cy="649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3</m:t>
                          </m:r>
                        </m:sub>
                      </m:sSub>
                      <m:r>
                        <a:rPr lang="en-US" sz="1800" i="1">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i="1" smtClean="0">
                                      <a:latin typeface="Cambria Math" panose="02040503050406030204" pitchFamily="18" charset="0"/>
                                    </a:rPr>
                                    <m:t>(</m:t>
                                  </m:r>
                                  <m:r>
                                    <a:rPr lang="en-US" sz="1800" b="0" i="1" smtClean="0">
                                      <a:latin typeface="Cambria Math" panose="02040503050406030204" pitchFamily="18" charset="0"/>
                                    </a:rPr>
                                    <m:t>900+</m:t>
                                  </m:r>
                                  <m:r>
                                    <a:rPr lang="en-US" sz="1800" b="0" i="1" smtClean="0">
                                      <a:latin typeface="Cambria Math" panose="02040503050406030204" pitchFamily="18" charset="0"/>
                                    </a:rPr>
                                    <m:t>𝑗</m:t>
                                  </m:r>
                                  <m:r>
                                    <a:rPr lang="en-US" sz="1800" b="0" i="1" smtClean="0">
                                      <a:latin typeface="Cambria Math" panose="02040503050406030204" pitchFamily="18" charset="0"/>
                                    </a:rPr>
                                    <m:t>500)∙1000</m:t>
                                  </m:r>
                                </m:num>
                                <m:den>
                                  <m:r>
                                    <a:rPr lang="en-US" sz="1800" i="1" smtClean="0">
                                      <a:latin typeface="Cambria Math" panose="02040503050406030204" pitchFamily="18" charset="0"/>
                                    </a:rPr>
                                    <m:t>7</m:t>
                                  </m:r>
                                  <m:r>
                                    <a:rPr lang="en-US" sz="1800" b="0" i="1" smtClean="0">
                                      <a:latin typeface="Cambria Math" panose="02040503050406030204" pitchFamily="18" charset="0"/>
                                    </a:rPr>
                                    <m:t>200</m:t>
                                  </m:r>
                                  <m:r>
                                    <a:rPr lang="en-US" sz="1800" b="0" i="1" smtClean="0">
                                      <a:latin typeface="Cambria Math" panose="02040503050406030204" pitchFamily="18" charset="0"/>
                                      <a:ea typeface="Cambria Math" panose="02040503050406030204" pitchFamily="18" charset="0"/>
                                    </a:rPr>
                                    <m:t>∠0</m:t>
                                  </m:r>
                                </m:den>
                              </m:f>
                            </m:e>
                          </m:d>
                        </m:e>
                        <m:sup>
                          <m:r>
                            <a:rPr lang="en-US" sz="1800" b="0" i="1" smtClean="0">
                              <a:latin typeface="Cambria Math" panose="02040503050406030204" pitchFamily="18" charset="0"/>
                            </a:rPr>
                            <m:t>∗</m:t>
                          </m:r>
                        </m:sup>
                      </m:sSup>
                      <m:r>
                        <a:rPr lang="en-US" sz="1800" b="0" i="1" smtClean="0">
                          <a:latin typeface="Cambria Math" panose="02040503050406030204" pitchFamily="18" charset="0"/>
                        </a:rPr>
                        <m:t>=143.0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−29.0 </m:t>
                      </m:r>
                      <m:r>
                        <a:rPr lang="en-US" sz="1800" b="0" i="1" smtClean="0">
                          <a:latin typeface="Cambria Math" panose="02040503050406030204" pitchFamily="18" charset="0"/>
                          <a:ea typeface="Cambria Math" panose="02040503050406030204" pitchFamily="18" charset="0"/>
                        </a:rPr>
                        <m:t>𝐴</m:t>
                      </m:r>
                    </m:oMath>
                  </m:oMathPara>
                </a14:m>
                <a:endParaRPr lang="en-US" sz="1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45243" y="773596"/>
                <a:ext cx="4831259" cy="649730"/>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0" y="1417267"/>
            <a:ext cx="9101235" cy="369332"/>
          </a:xfrm>
          <a:prstGeom prst="rect">
            <a:avLst/>
          </a:prstGeom>
        </p:spPr>
        <p:txBody>
          <a:bodyPr wrap="square">
            <a:spAutoFit/>
          </a:bodyPr>
          <a:lstStyle/>
          <a:p>
            <a:r>
              <a:rPr lang="en-US" sz="1800" dirty="0">
                <a:solidFill>
                  <a:srgbClr val="000000"/>
                </a:solidFill>
              </a:rPr>
              <a:t>The current flowing in the line segment 2–3 is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6" name="Rectangle 5"/>
              <p:cNvSpPr/>
              <p:nvPr/>
            </p:nvSpPr>
            <p:spPr>
              <a:xfrm>
                <a:off x="3134439" y="1839791"/>
                <a:ext cx="30210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3</m:t>
                          </m:r>
                        </m:sub>
                      </m:sSub>
                      <m:r>
                        <a:rPr lang="en-US" sz="1800" i="1">
                          <a:latin typeface="Cambria Math" panose="02040503050406030204" pitchFamily="18" charset="0"/>
                        </a:rPr>
                        <m:t>=143.0</m:t>
                      </m:r>
                      <m:r>
                        <a:rPr lang="en-US" sz="1800" i="1">
                          <a:latin typeface="Cambria Math" panose="02040503050406030204" pitchFamily="18" charset="0"/>
                          <a:ea typeface="Cambria Math" panose="02040503050406030204" pitchFamily="18" charset="0"/>
                        </a:rPr>
                        <m:t>∠−29.0 </m:t>
                      </m:r>
                      <m:r>
                        <a:rPr lang="en-US" sz="1800" i="1">
                          <a:latin typeface="Cambria Math" panose="02040503050406030204" pitchFamily="18" charset="0"/>
                          <a:ea typeface="Cambria Math" panose="02040503050406030204" pitchFamily="18" charset="0"/>
                        </a:rPr>
                        <m:t>𝐴</m:t>
                      </m:r>
                    </m:oMath>
                  </m:oMathPara>
                </a14:m>
                <a:endParaRPr lang="en-US" sz="1800" dirty="0"/>
              </a:p>
            </p:txBody>
          </p:sp>
        </mc:Choice>
        <mc:Fallback xmlns="">
          <p:sp>
            <p:nvSpPr>
              <p:cNvPr id="6" name="Rectangle 5"/>
              <p:cNvSpPr>
                <a:spLocks noRot="1" noChangeAspect="1" noMove="1" noResize="1" noEditPoints="1" noAdjustHandles="1" noChangeArrowheads="1" noChangeShapeType="1" noTextEdit="1"/>
              </p:cNvSpPr>
              <p:nvPr/>
            </p:nvSpPr>
            <p:spPr>
              <a:xfrm>
                <a:off x="3134439" y="1839791"/>
                <a:ext cx="3021083" cy="369332"/>
              </a:xfrm>
              <a:prstGeom prst="rect">
                <a:avLst/>
              </a:prstGeom>
              <a:blipFill>
                <a:blip r:embed="rId3"/>
                <a:stretch>
                  <a:fillRect b="-1667"/>
                </a:stretch>
              </a:blipFill>
            </p:spPr>
            <p:txBody>
              <a:bodyPr/>
              <a:lstStyle/>
              <a:p>
                <a:r>
                  <a:rPr lang="en-US">
                    <a:noFill/>
                  </a:rPr>
                  <a:t> </a:t>
                </a:r>
              </a:p>
            </p:txBody>
          </p:sp>
        </mc:Fallback>
      </mc:AlternateContent>
      <p:sp>
        <p:nvSpPr>
          <p:cNvPr id="7" name="Rectangle 6"/>
          <p:cNvSpPr/>
          <p:nvPr/>
        </p:nvSpPr>
        <p:spPr>
          <a:xfrm>
            <a:off x="13138" y="2173252"/>
            <a:ext cx="8875901" cy="369332"/>
          </a:xfrm>
          <a:prstGeom prst="rect">
            <a:avLst/>
          </a:prstGeom>
        </p:spPr>
        <p:txBody>
          <a:bodyPr wrap="square">
            <a:spAutoFit/>
          </a:bodyPr>
          <a:lstStyle/>
          <a:p>
            <a:r>
              <a:rPr lang="en-US" sz="1800" dirty="0">
                <a:solidFill>
                  <a:srgbClr val="000000"/>
                </a:solidFill>
              </a:rPr>
              <a:t>The load current at node 2 is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2514600" y="2478722"/>
                <a:ext cx="4945393" cy="649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r>
                        <a:rPr lang="en-US" sz="1800" i="1">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i="1" smtClean="0">
                                      <a:latin typeface="Cambria Math" panose="02040503050406030204" pitchFamily="18" charset="0"/>
                                    </a:rPr>
                                    <m:t>(</m:t>
                                  </m:r>
                                  <m:r>
                                    <a:rPr lang="en-US" sz="1800" b="0" i="1" smtClean="0">
                                      <a:latin typeface="Cambria Math" panose="02040503050406030204" pitchFamily="18" charset="0"/>
                                    </a:rPr>
                                    <m:t>1500+</m:t>
                                  </m:r>
                                  <m:r>
                                    <a:rPr lang="en-US" sz="1800" b="0" i="1" smtClean="0">
                                      <a:latin typeface="Cambria Math" panose="02040503050406030204" pitchFamily="18" charset="0"/>
                                    </a:rPr>
                                    <m:t>𝑗</m:t>
                                  </m:r>
                                  <m:r>
                                    <a:rPr lang="en-US" sz="1800" b="0" i="1" smtClean="0">
                                      <a:latin typeface="Cambria Math" panose="02040503050406030204" pitchFamily="18" charset="0"/>
                                    </a:rPr>
                                    <m:t>750)∙1000</m:t>
                                  </m:r>
                                </m:num>
                                <m:den>
                                  <m:r>
                                    <a:rPr lang="en-US" sz="1800" i="1" smtClean="0">
                                      <a:latin typeface="Cambria Math" panose="02040503050406030204" pitchFamily="18" charset="0"/>
                                    </a:rPr>
                                    <m:t>7</m:t>
                                  </m:r>
                                  <m:r>
                                    <a:rPr lang="en-US" sz="1800" b="0" i="1" smtClean="0">
                                      <a:latin typeface="Cambria Math" panose="02040503050406030204" pitchFamily="18" charset="0"/>
                                    </a:rPr>
                                    <m:t>200</m:t>
                                  </m:r>
                                  <m:r>
                                    <a:rPr lang="en-US" sz="1800" b="0" i="1" smtClean="0">
                                      <a:latin typeface="Cambria Math" panose="02040503050406030204" pitchFamily="18" charset="0"/>
                                      <a:ea typeface="Cambria Math" panose="02040503050406030204" pitchFamily="18" charset="0"/>
                                    </a:rPr>
                                    <m:t>∠0</m:t>
                                  </m:r>
                                </m:den>
                              </m:f>
                            </m:e>
                          </m:d>
                        </m:e>
                        <m:sup>
                          <m:r>
                            <a:rPr lang="en-US" sz="1800" b="0" i="1" smtClean="0">
                              <a:latin typeface="Cambria Math" panose="02040503050406030204" pitchFamily="18" charset="0"/>
                            </a:rPr>
                            <m:t>∗</m:t>
                          </m:r>
                        </m:sup>
                      </m:sSup>
                      <m:r>
                        <a:rPr lang="en-US" sz="1800" b="0" i="1" smtClean="0">
                          <a:latin typeface="Cambria Math" panose="02040503050406030204" pitchFamily="18" charset="0"/>
                        </a:rPr>
                        <m:t>=232.9</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−27.5 </m:t>
                      </m:r>
                      <m:r>
                        <a:rPr lang="en-US" sz="1800" b="0" i="1" smtClean="0">
                          <a:latin typeface="Cambria Math" panose="02040503050406030204" pitchFamily="18" charset="0"/>
                          <a:ea typeface="Cambria Math" panose="02040503050406030204" pitchFamily="18" charset="0"/>
                        </a:rPr>
                        <m:t>𝐴</m:t>
                      </m:r>
                    </m:oMath>
                  </m:oMathPara>
                </a14:m>
                <a:endParaRPr lang="en-US" sz="1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14600" y="2478722"/>
                <a:ext cx="4945393" cy="649730"/>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29614" y="3846276"/>
            <a:ext cx="8875901" cy="369332"/>
          </a:xfrm>
          <a:prstGeom prst="rect">
            <a:avLst/>
          </a:prstGeom>
        </p:spPr>
        <p:txBody>
          <a:bodyPr wrap="square">
            <a:spAutoFit/>
          </a:bodyPr>
          <a:lstStyle/>
          <a:p>
            <a:r>
              <a:rPr lang="en-US" sz="1800" b="1" i="1" dirty="0">
                <a:solidFill>
                  <a:srgbClr val="000000"/>
                </a:solidFill>
              </a:rPr>
              <a:t>The second forward sweep</a:t>
            </a:r>
            <a:r>
              <a:rPr lang="en-US" sz="1800" b="1" dirty="0">
                <a:solidFill>
                  <a:srgbClr val="000000"/>
                </a:solidFill>
              </a:rPr>
              <a:t>:</a:t>
            </a:r>
            <a:endParaRPr lang="en-US" sz="1800" b="1"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813891" y="3550977"/>
                <a:ext cx="3473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23</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r>
                        <a:rPr lang="en-US" sz="1800" b="0" i="1" smtClean="0">
                          <a:latin typeface="Cambria Math" panose="02040503050406030204" pitchFamily="18" charset="0"/>
                        </a:rPr>
                        <m:t>=373.8</m:t>
                      </m:r>
                      <m:r>
                        <a:rPr lang="en-US" sz="1800" i="1">
                          <a:latin typeface="Cambria Math" panose="02040503050406030204" pitchFamily="18" charset="0"/>
                          <a:ea typeface="Cambria Math" panose="02040503050406030204" pitchFamily="18" charset="0"/>
                        </a:rPr>
                        <m:t>∠−27.5 </m:t>
                      </m:r>
                      <m:r>
                        <a:rPr lang="en-US" sz="1800" i="1">
                          <a:latin typeface="Cambria Math" panose="02040503050406030204" pitchFamily="18" charset="0"/>
                          <a:ea typeface="Cambria Math" panose="02040503050406030204" pitchFamily="18" charset="0"/>
                        </a:rPr>
                        <m:t>𝐴</m:t>
                      </m:r>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2813891" y="3550977"/>
                <a:ext cx="3473451" cy="369332"/>
              </a:xfrm>
              <a:prstGeom prst="rect">
                <a:avLst/>
              </a:prstGeom>
              <a:blipFill>
                <a:blip r:embed="rId5"/>
                <a:stretch>
                  <a:fillRect b="-1667"/>
                </a:stretch>
              </a:blipFill>
            </p:spPr>
            <p:txBody>
              <a:bodyPr/>
              <a:lstStyle/>
              <a:p>
                <a:r>
                  <a:rPr lang="en-US">
                    <a:noFill/>
                  </a:rPr>
                  <a:t> </a:t>
                </a:r>
              </a:p>
            </p:txBody>
          </p:sp>
        </mc:Fallback>
      </mc:AlternateContent>
      <p:sp>
        <p:nvSpPr>
          <p:cNvPr id="11" name="Rectangle 10"/>
          <p:cNvSpPr/>
          <p:nvPr/>
        </p:nvSpPr>
        <p:spPr>
          <a:xfrm>
            <a:off x="31673" y="3188310"/>
            <a:ext cx="9220200" cy="369332"/>
          </a:xfrm>
          <a:prstGeom prst="rect">
            <a:avLst/>
          </a:prstGeom>
        </p:spPr>
        <p:txBody>
          <a:bodyPr wrap="square">
            <a:spAutoFit/>
          </a:bodyPr>
          <a:lstStyle/>
          <a:p>
            <a:r>
              <a:rPr lang="en-US" sz="1800" dirty="0">
                <a:solidFill>
                  <a:srgbClr val="000000"/>
                </a:solidFill>
              </a:rPr>
              <a:t>The current in line segment 1–2 is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457200" y="4314719"/>
                <a:ext cx="3803157"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12</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r>
                          <a:rPr lang="en-US" sz="1800" i="1">
                            <a:latin typeface="Cambria Math" panose="02040503050406030204" pitchFamily="18" charset="0"/>
                          </a:rPr>
                          <m:t>2</m:t>
                        </m:r>
                      </m:sub>
                    </m:sSub>
                    <m:r>
                      <a:rPr lang="en-US" sz="1800" b="0" i="1" smtClean="0">
                        <a:latin typeface="Cambria Math" panose="02040503050406030204" pitchFamily="18" charset="0"/>
                      </a:rPr>
                      <m:t>=</m:t>
                    </m:r>
                  </m:oMath>
                </a14:m>
                <a:r>
                  <a:rPr lang="en-US" sz="1800" dirty="0"/>
                  <a:t>7</a:t>
                </a:r>
                <a14:m>
                  <m:oMath xmlns:m="http://schemas.openxmlformats.org/officeDocument/2006/math">
                    <m:r>
                      <a:rPr lang="en-US" sz="1800" b="0" i="0" smtClean="0">
                        <a:latin typeface="Cambria Math" panose="02040503050406030204" pitchFamily="18" charset="0"/>
                        <a:ea typeface="Cambria Math" panose="02040503050406030204" pitchFamily="18" charset="0"/>
                      </a:rPr>
                      <m:t>084.5</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7</m:t>
                    </m:r>
                    <m:r>
                      <a:rPr lang="en-US" sz="1800" i="1">
                        <a:latin typeface="Cambria Math" panose="02040503050406030204" pitchFamily="18" charset="0"/>
                        <a:ea typeface="Cambria Math" panose="02040503050406030204" pitchFamily="18" charset="0"/>
                      </a:rPr>
                      <m:t> </m:t>
                    </m:r>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457200" y="4314719"/>
                <a:ext cx="3803157" cy="369332"/>
              </a:xfrm>
              <a:prstGeom prst="rect">
                <a:avLst/>
              </a:prstGeom>
              <a:blipFill>
                <a:blip r:embed="rId6"/>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933035" y="4302140"/>
                <a:ext cx="3634265"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23</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23</m:t>
                        </m:r>
                      </m:sub>
                    </m:sSub>
                    <m:r>
                      <a:rPr lang="en-US" sz="1800" b="0" i="1" smtClean="0">
                        <a:latin typeface="Cambria Math" panose="02040503050406030204" pitchFamily="18" charset="0"/>
                      </a:rPr>
                      <m:t>=</m:t>
                    </m:r>
                  </m:oMath>
                </a14:m>
                <a:r>
                  <a:rPr lang="en-US" sz="1800" dirty="0"/>
                  <a:t>7</a:t>
                </a:r>
                <a14:m>
                  <m:oMath xmlns:m="http://schemas.openxmlformats.org/officeDocument/2006/math">
                    <m:r>
                      <a:rPr lang="en-US" sz="1800" b="0" i="0" smtClean="0">
                        <a:latin typeface="Cambria Math" panose="02040503050406030204" pitchFamily="18" charset="0"/>
                        <a:ea typeface="Cambria Math" panose="02040503050406030204" pitchFamily="18" charset="0"/>
                      </a:rPr>
                      <m:t>025.1</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1.0</m:t>
                    </m:r>
                  </m:oMath>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4933035" y="4302140"/>
                <a:ext cx="3634265" cy="369332"/>
              </a:xfrm>
              <a:prstGeom prst="rect">
                <a:avLst/>
              </a:prstGeom>
              <a:blipFill>
                <a:blip r:embed="rId7"/>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2476" y="4719753"/>
                <a:ext cx="8656280" cy="600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𝐸𝑟𝑟𝑜𝑟</m:t>
                      </m:r>
                      <m:r>
                        <a:rPr lang="en-US" sz="1600" i="1">
                          <a:latin typeface="Cambria Math" panose="02040503050406030204" pitchFamily="18" charset="0"/>
                        </a:rPr>
                        <m:t>=</m:t>
                      </m:r>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d>
                                <m:dPr>
                                  <m:begChr m:val="|"/>
                                  <m:endChr m:val="|"/>
                                  <m:ctrlPr>
                                    <a:rPr lang="en-US" sz="1600" i="1">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3</m:t>
                                      </m:r>
                                    </m:sub>
                                  </m:sSub>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𝑜𝑙𝑑</m:t>
                                      </m:r>
                                    </m:sub>
                                  </m:sSub>
                                </m:e>
                              </m:d>
                            </m:e>
                          </m:d>
                        </m:num>
                        <m:den>
                          <m:r>
                            <a:rPr lang="en-US" sz="1600" b="0" i="1" smtClean="0">
                              <a:latin typeface="Cambria Math" panose="02040503050406030204" pitchFamily="18" charset="0"/>
                            </a:rPr>
                            <m:t>7200</m:t>
                          </m:r>
                        </m:den>
                      </m:f>
                      <m:r>
                        <a:rPr lang="en-US" sz="1600" i="1">
                          <a:latin typeface="Cambria Math" panose="02040503050406030204" pitchFamily="18" charset="0"/>
                        </a:rPr>
                        <m:t>=</m:t>
                      </m:r>
                      <m:f>
                        <m:fPr>
                          <m:ctrlPr>
                            <a:rPr lang="en-US" sz="1600" i="1">
                              <a:latin typeface="Cambria Math" panose="02040503050406030204" pitchFamily="18" charset="0"/>
                            </a:rPr>
                          </m:ctrlPr>
                        </m:fPr>
                        <m:num>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7084.5</m:t>
                              </m:r>
                              <m:r>
                                <a:rPr lang="en-US" sz="1600" i="1">
                                  <a:latin typeface="Cambria Math" panose="02040503050406030204" pitchFamily="18" charset="0"/>
                                </a:rPr>
                                <m:t>−</m:t>
                              </m:r>
                              <m:r>
                                <a:rPr lang="en-US" sz="1600" b="0" i="1" smtClean="0">
                                  <a:latin typeface="Cambria Math" panose="02040503050406030204" pitchFamily="18" charset="0"/>
                                </a:rPr>
                                <m:t>7200</m:t>
                              </m:r>
                            </m:e>
                          </m:d>
                        </m:num>
                        <m:den>
                          <m:r>
                            <a:rPr lang="en-US" sz="1600" i="1">
                              <a:latin typeface="Cambria Math" panose="02040503050406030204" pitchFamily="18" charset="0"/>
                            </a:rPr>
                            <m:t>7200</m:t>
                          </m:r>
                        </m:den>
                      </m:f>
                      <m:r>
                        <a:rPr lang="en-US" sz="1600" i="1">
                          <a:latin typeface="Cambria Math" panose="02040503050406030204" pitchFamily="18" charset="0"/>
                        </a:rPr>
                        <m:t>=0.0243</m:t>
                      </m:r>
                      <m:r>
                        <a:rPr lang="en-US" sz="1600" b="0" i="1" smtClean="0">
                          <a:latin typeface="Cambria Math" panose="02040503050406030204" pitchFamily="18" charset="0"/>
                        </a:rPr>
                        <m:t>(</m:t>
                      </m:r>
                      <m:r>
                        <a:rPr lang="en-US" sz="1600" b="0" i="1" smtClean="0">
                          <a:latin typeface="Cambria Math" panose="02040503050406030204" pitchFamily="18" charset="0"/>
                        </a:rPr>
                        <m:t>𝑔𝑟𝑒𝑎𝑡𝑒𝑟</m:t>
                      </m:r>
                      <m:r>
                        <a:rPr lang="en-US" sz="1600" b="0" i="1" smtClean="0">
                          <a:latin typeface="Cambria Math" panose="02040503050406030204" pitchFamily="18" charset="0"/>
                        </a:rPr>
                        <m:t> </m:t>
                      </m:r>
                      <m:r>
                        <a:rPr lang="en-US" sz="1600" b="0" i="1" smtClean="0">
                          <a:latin typeface="Cambria Math" panose="02040503050406030204" pitchFamily="18" charset="0"/>
                        </a:rPr>
                        <m:t>𝑡h𝑎𝑛</m:t>
                      </m:r>
                      <m:r>
                        <a:rPr lang="en-US" sz="1600" b="0" i="1" smtClean="0">
                          <a:latin typeface="Cambria Math" panose="02040503050406030204" pitchFamily="18" charset="0"/>
                        </a:rPr>
                        <m:t> </m:t>
                      </m:r>
                      <m:r>
                        <a:rPr lang="en-US" sz="1600" b="0" i="1" smtClean="0">
                          <a:latin typeface="Cambria Math" panose="02040503050406030204" pitchFamily="18" charset="0"/>
                        </a:rPr>
                        <m:t>𝑇𝑜𝑙</m:t>
                      </m:r>
                      <m:r>
                        <a:rPr lang="en-US" sz="1600" b="0" i="1" smtClean="0">
                          <a:latin typeface="Cambria Math" panose="02040503050406030204" pitchFamily="18" charset="0"/>
                        </a:rPr>
                        <m:t>, </m:t>
                      </m:r>
                      <m:r>
                        <a:rPr lang="en-US" sz="1600" b="0" i="1" smtClean="0">
                          <a:latin typeface="Cambria Math" panose="02040503050406030204" pitchFamily="18" charset="0"/>
                        </a:rPr>
                        <m:t>𝑠𝑡𝑎𝑟𝑡</m:t>
                      </m:r>
                      <m:r>
                        <a:rPr lang="en-US" sz="1600" b="0" i="1" smtClean="0">
                          <a:latin typeface="Cambria Math" panose="02040503050406030204" pitchFamily="18" charset="0"/>
                        </a:rPr>
                        <m:t> </m:t>
                      </m:r>
                      <m:r>
                        <a:rPr lang="en-US" sz="1600" b="0" i="1" smtClean="0">
                          <a:latin typeface="Cambria Math" panose="02040503050406030204" pitchFamily="18" charset="0"/>
                        </a:rPr>
                        <m:t>𝑏𝑎𝑐𝑘𝑤𝑎𝑟𝑑</m:t>
                      </m:r>
                      <m:r>
                        <a:rPr lang="en-US" sz="1600" b="0" i="1" smtClean="0">
                          <a:latin typeface="Cambria Math" panose="02040503050406030204" pitchFamily="18" charset="0"/>
                        </a:rPr>
                        <m:t> </m:t>
                      </m:r>
                      <m:r>
                        <a:rPr lang="en-US" sz="1600" b="0" i="1" smtClean="0">
                          <a:latin typeface="Cambria Math" panose="02040503050406030204" pitchFamily="18" charset="0"/>
                        </a:rPr>
                        <m:t>𝑠𝑤𝑒𝑒𝑝</m:t>
                      </m:r>
                      <m:r>
                        <a:rPr lang="en-US" sz="1600" b="0" i="1" smtClean="0">
                          <a:latin typeface="Cambria Math" panose="02040503050406030204" pitchFamily="18" charset="0"/>
                        </a:rPr>
                        <m:t>)</m:t>
                      </m:r>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222476" y="4719753"/>
                <a:ext cx="8656280" cy="600485"/>
              </a:xfrm>
              <a:prstGeom prst="rect">
                <a:avLst/>
              </a:prstGeom>
              <a:blipFill>
                <a:blip r:embed="rId8"/>
                <a:stretch>
                  <a:fillRect/>
                </a:stretch>
              </a:blipFill>
            </p:spPr>
            <p:txBody>
              <a:bodyPr/>
              <a:lstStyle/>
              <a:p>
                <a:r>
                  <a:rPr lang="en-US">
                    <a:noFill/>
                  </a:rPr>
                  <a:t> </a:t>
                </a:r>
              </a:p>
            </p:txBody>
          </p:sp>
        </mc:Fallback>
      </mc:AlternateContent>
      <p:sp>
        <p:nvSpPr>
          <p:cNvPr id="25" name="Rectangle 24"/>
          <p:cNvSpPr/>
          <p:nvPr/>
        </p:nvSpPr>
        <p:spPr>
          <a:xfrm>
            <a:off x="152400" y="124480"/>
            <a:ext cx="1459054" cy="523220"/>
          </a:xfrm>
          <a:prstGeom prst="rect">
            <a:avLst/>
          </a:prstGeom>
        </p:spPr>
        <p:txBody>
          <a:bodyPr wrap="none">
            <a:spAutoFit/>
          </a:bodyPr>
          <a:lstStyle/>
          <a:p>
            <a:r>
              <a:rPr lang="en-US" sz="2800" dirty="0">
                <a:solidFill>
                  <a:srgbClr val="C8102E"/>
                </a:solidFill>
                <a:latin typeface="Times New Roman" panose="02020603050405020304" pitchFamily="18" charset="0"/>
                <a:ea typeface="+mj-ea"/>
                <a:cs typeface="Times New Roman" panose="02020603050405020304" pitchFamily="18" charset="0"/>
              </a:rPr>
              <a:t>Example</a:t>
            </a:r>
          </a:p>
        </p:txBody>
      </p:sp>
      <p:sp>
        <p:nvSpPr>
          <p:cNvPr id="18"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mc:AlternateContent xmlns:mc="http://schemas.openxmlformats.org/markup-compatibility/2006" xmlns:a14="http://schemas.microsoft.com/office/drawing/2010/main">
        <mc:Choice Requires="a14">
          <p:sp>
            <p:nvSpPr>
              <p:cNvPr id="28" name="Rectangle 27"/>
              <p:cNvSpPr/>
              <p:nvPr/>
            </p:nvSpPr>
            <p:spPr>
              <a:xfrm>
                <a:off x="3935687" y="5250666"/>
                <a:ext cx="1159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𝑜𝑙𝑑</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3</m:t>
                          </m:r>
                        </m:sub>
                      </m:sSub>
                    </m:oMath>
                  </m:oMathPara>
                </a14:m>
                <a:endParaRPr lang="en-US" sz="1800" dirty="0"/>
              </a:p>
            </p:txBody>
          </p:sp>
        </mc:Choice>
        <mc:Fallback xmlns="">
          <p:sp>
            <p:nvSpPr>
              <p:cNvPr id="28" name="Rectangle 27"/>
              <p:cNvSpPr>
                <a:spLocks noRot="1" noChangeAspect="1" noMove="1" noResize="1" noEditPoints="1" noAdjustHandles="1" noChangeArrowheads="1" noChangeShapeType="1" noTextEdit="1"/>
              </p:cNvSpPr>
              <p:nvPr/>
            </p:nvSpPr>
            <p:spPr>
              <a:xfrm>
                <a:off x="3935687" y="5250666"/>
                <a:ext cx="1159292" cy="369332"/>
              </a:xfrm>
              <a:prstGeom prst="rect">
                <a:avLst/>
              </a:prstGeom>
              <a:blipFill>
                <a:blip r:embed="rId9"/>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567104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21</a:t>
            </a:fld>
            <a:endParaRPr lang="en-US" dirty="0"/>
          </a:p>
        </p:txBody>
      </p:sp>
      <p:sp>
        <p:nvSpPr>
          <p:cNvPr id="7" name="Rectangle 6"/>
          <p:cNvSpPr/>
          <p:nvPr/>
        </p:nvSpPr>
        <p:spPr>
          <a:xfrm>
            <a:off x="42764" y="762000"/>
            <a:ext cx="8948835" cy="1938992"/>
          </a:xfrm>
          <a:prstGeom prst="rect">
            <a:avLst/>
          </a:prstGeom>
        </p:spPr>
        <p:txBody>
          <a:bodyPr wrap="square">
            <a:spAutoFit/>
          </a:bodyPr>
          <a:lstStyle/>
          <a:p>
            <a:pPr algn="just"/>
            <a:r>
              <a:rPr lang="en-US" dirty="0">
                <a:solidFill>
                  <a:srgbClr val="000000"/>
                </a:solidFill>
              </a:rPr>
              <a:t>At this point, the second backward sweep is used to compute the new line currents. Then it is followed by the third forward sweep. </a:t>
            </a:r>
          </a:p>
          <a:p>
            <a:pPr algn="just"/>
            <a:endParaRPr lang="en-US" dirty="0">
              <a:solidFill>
                <a:srgbClr val="000000"/>
              </a:solidFill>
            </a:endParaRPr>
          </a:p>
          <a:p>
            <a:pPr algn="just"/>
            <a:r>
              <a:rPr lang="en-US" dirty="0">
                <a:solidFill>
                  <a:srgbClr val="000000"/>
                </a:solidFill>
              </a:rPr>
              <a:t>After four iterations, the voltages have converged to an error of 0.000017 with the final voltages and currents of</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608141" y="2971800"/>
                <a:ext cx="2309991" cy="369332"/>
              </a:xfrm>
              <a:prstGeom prst="rect">
                <a:avLst/>
              </a:prstGeom>
            </p:spPr>
            <p:txBody>
              <a:bodyPr wrap="none">
                <a:spAutoFit/>
              </a:bodyPr>
              <a:lstStyle/>
              <a:p>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2</m:t>
                        </m:r>
                      </m:sub>
                    </m:sSub>
                  </m:oMath>
                </a14:m>
                <a:r>
                  <a:rPr lang="en-US" sz="1800" dirty="0"/>
                  <a:t>]</a:t>
                </a:r>
                <a14:m>
                  <m:oMath xmlns:m="http://schemas.openxmlformats.org/officeDocument/2006/math">
                    <m:r>
                      <a:rPr lang="en-US" sz="1800" i="1">
                        <a:latin typeface="Cambria Math" panose="02040503050406030204" pitchFamily="18" charset="0"/>
                      </a:rPr>
                      <m:t>=</m:t>
                    </m:r>
                  </m:oMath>
                </a14:m>
                <a:r>
                  <a:rPr lang="en-US" sz="1800" dirty="0"/>
                  <a:t>7</a:t>
                </a:r>
                <a14:m>
                  <m:oMath xmlns:m="http://schemas.openxmlformats.org/officeDocument/2006/math">
                    <m:r>
                      <a:rPr lang="en-US" sz="1800">
                        <a:latin typeface="Cambria Math" panose="02040503050406030204" pitchFamily="18" charset="0"/>
                        <a:ea typeface="Cambria Math" panose="02040503050406030204" pitchFamily="18" charset="0"/>
                      </a:rPr>
                      <m:t>08</m:t>
                    </m:r>
                    <m:r>
                      <a:rPr lang="en-US" sz="1800" b="0" i="0" smtClean="0">
                        <a:latin typeface="Cambria Math" panose="02040503050406030204" pitchFamily="18" charset="0"/>
                        <a:ea typeface="Cambria Math" panose="02040503050406030204" pitchFamily="18" charset="0"/>
                      </a:rPr>
                      <m:t>1</m:t>
                    </m:r>
                    <m:r>
                      <a:rPr lang="en-US" sz="1800">
                        <a:latin typeface="Cambria Math" panose="02040503050406030204" pitchFamily="18" charset="0"/>
                        <a:ea typeface="Cambria Math" panose="02040503050406030204" pitchFamily="18" charset="0"/>
                      </a:rPr>
                      <m:t>.</m:t>
                    </m:r>
                    <m:r>
                      <a:rPr lang="en-US" sz="1800" b="0" i="0"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68</m:t>
                    </m:r>
                    <m:r>
                      <a:rPr lang="en-US" sz="1800" i="1">
                        <a:latin typeface="Cambria Math" panose="02040503050406030204" pitchFamily="18" charset="0"/>
                        <a:ea typeface="Cambria Math" panose="02040503050406030204" pitchFamily="18" charset="0"/>
                      </a:rPr>
                      <m:t> </m:t>
                    </m:r>
                  </m:oMath>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3608141" y="2971800"/>
                <a:ext cx="2309991" cy="369332"/>
              </a:xfrm>
              <a:prstGeom prst="rect">
                <a:avLst/>
              </a:prstGeom>
              <a:blipFill>
                <a:blip r:embed="rId2"/>
                <a:stretch>
                  <a:fillRect l="-2375" t="-100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08139" y="3421897"/>
                <a:ext cx="2309991" cy="369332"/>
              </a:xfrm>
              <a:prstGeom prst="rect">
                <a:avLst/>
              </a:prstGeom>
            </p:spPr>
            <p:txBody>
              <a:bodyPr wrap="none">
                <a:spAutoFit/>
              </a:bodyPr>
              <a:lstStyle/>
              <a:p>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3</m:t>
                        </m:r>
                      </m:sub>
                    </m:sSub>
                  </m:oMath>
                </a14:m>
                <a:r>
                  <a:rPr lang="en-US" sz="1800" dirty="0"/>
                  <a:t>]</a:t>
                </a:r>
                <a14:m>
                  <m:oMath xmlns:m="http://schemas.openxmlformats.org/officeDocument/2006/math">
                    <m:r>
                      <a:rPr lang="en-US" sz="1800" i="1">
                        <a:latin typeface="Cambria Math" panose="02040503050406030204" pitchFamily="18" charset="0"/>
                      </a:rPr>
                      <m:t>=</m:t>
                    </m:r>
                  </m:oMath>
                </a14:m>
                <a:r>
                  <a:rPr lang="en-US" sz="1800" dirty="0"/>
                  <a:t>7</a:t>
                </a:r>
                <a14:m>
                  <m:oMath xmlns:m="http://schemas.openxmlformats.org/officeDocument/2006/math">
                    <m:r>
                      <a:rPr lang="en-US" sz="1800">
                        <a:latin typeface="Cambria Math" panose="02040503050406030204" pitchFamily="18" charset="0"/>
                        <a:ea typeface="Cambria Math" panose="02040503050406030204" pitchFamily="18" charset="0"/>
                      </a:rPr>
                      <m:t>0</m:t>
                    </m:r>
                    <m:r>
                      <a:rPr lang="en-US" sz="1800" i="1" smtClean="0">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9</m:t>
                    </m:r>
                    <m:r>
                      <a:rPr lang="en-US" sz="1800">
                        <a:latin typeface="Cambria Math" panose="02040503050406030204" pitchFamily="18" charset="0"/>
                        <a:ea typeface="Cambria Math" panose="02040503050406030204" pitchFamily="18" charset="0"/>
                      </a:rPr>
                      <m:t>.</m:t>
                    </m:r>
                    <m:r>
                      <a:rPr lang="en-US" sz="1800" b="0" i="0" smtClean="0">
                        <a:latin typeface="Cambria Math" panose="02040503050406030204" pitchFamily="18" charset="0"/>
                        <a:ea typeface="Cambria Math" panose="02040503050406030204" pitchFamily="18" charset="0"/>
                      </a:rPr>
                      <m:t>3</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02</m:t>
                    </m:r>
                    <m:r>
                      <a:rPr lang="en-US" sz="1800" i="1">
                        <a:latin typeface="Cambria Math" panose="02040503050406030204" pitchFamily="18" charset="0"/>
                        <a:ea typeface="Cambria Math" panose="02040503050406030204" pitchFamily="18" charset="0"/>
                      </a:rPr>
                      <m:t> </m:t>
                    </m:r>
                  </m:oMath>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608139" y="3421897"/>
                <a:ext cx="2309991" cy="369332"/>
              </a:xfrm>
              <a:prstGeom prst="rect">
                <a:avLst/>
              </a:prstGeom>
              <a:blipFill>
                <a:blip r:embed="rId3"/>
                <a:stretch>
                  <a:fillRect l="-237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81400" y="3901900"/>
                <a:ext cx="2363468" cy="369332"/>
              </a:xfrm>
              <a:prstGeom prst="rect">
                <a:avLst/>
              </a:prstGeom>
            </p:spPr>
            <p:txBody>
              <a:bodyPr wrap="none">
                <a:spAutoFit/>
              </a:bodyPr>
              <a:lstStyle/>
              <a:p>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12</m:t>
                        </m:r>
                      </m:sub>
                    </m:sSub>
                  </m:oMath>
                </a14:m>
                <a:r>
                  <a:rPr lang="en-US" sz="1800" dirty="0"/>
                  <a:t>]</a:t>
                </a:r>
                <a14:m>
                  <m:oMath xmlns:m="http://schemas.openxmlformats.org/officeDocument/2006/math">
                    <m:r>
                      <a:rPr lang="en-US" sz="1800" i="1">
                        <a:latin typeface="Cambria Math" panose="02040503050406030204" pitchFamily="18" charset="0"/>
                      </a:rPr>
                      <m:t>=</m:t>
                    </m:r>
                  </m:oMath>
                </a14:m>
                <a:r>
                  <a:rPr lang="en-US" sz="1800" dirty="0"/>
                  <a:t>3</a:t>
                </a:r>
                <a14:m>
                  <m:oMath xmlns:m="http://schemas.openxmlformats.org/officeDocument/2006/math">
                    <m:r>
                      <a:rPr lang="en-US" sz="1800" b="0" i="0" smtClean="0">
                        <a:latin typeface="Cambria Math" panose="02040503050406030204" pitchFamily="18" charset="0"/>
                        <a:ea typeface="Cambria Math" panose="02040503050406030204" pitchFamily="18" charset="0"/>
                      </a:rPr>
                      <m:t>83.4</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28</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33</m:t>
                    </m:r>
                    <m:r>
                      <a:rPr lang="en-US" sz="1800" i="1">
                        <a:latin typeface="Cambria Math" panose="02040503050406030204" pitchFamily="18" charset="0"/>
                        <a:ea typeface="Cambria Math" panose="02040503050406030204" pitchFamily="18" charset="0"/>
                      </a:rPr>
                      <m:t> </m:t>
                    </m:r>
                  </m:oMath>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3581400" y="3901900"/>
                <a:ext cx="2363468" cy="369332"/>
              </a:xfrm>
              <a:prstGeom prst="rect">
                <a:avLst/>
              </a:prstGeom>
              <a:blipFill>
                <a:blip r:embed="rId4"/>
                <a:stretch>
                  <a:fillRect l="-232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608139" y="4411808"/>
                <a:ext cx="2368790" cy="369332"/>
              </a:xfrm>
              <a:prstGeom prst="rect">
                <a:avLst/>
              </a:prstGeom>
            </p:spPr>
            <p:txBody>
              <a:bodyPr wrap="none">
                <a:spAutoFit/>
              </a:bodyPr>
              <a:lstStyle/>
              <a:p>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23</m:t>
                        </m:r>
                      </m:sub>
                    </m:sSub>
                  </m:oMath>
                </a14:m>
                <a:r>
                  <a:rPr lang="en-US" sz="1800" dirty="0"/>
                  <a:t>]</a:t>
                </a:r>
                <a14:m>
                  <m:oMath xmlns:m="http://schemas.openxmlformats.org/officeDocument/2006/math">
                    <m:r>
                      <a:rPr lang="en-US" sz="1800" i="1">
                        <a:latin typeface="Cambria Math" panose="02040503050406030204" pitchFamily="18" charset="0"/>
                      </a:rPr>
                      <m:t>=</m:t>
                    </m:r>
                  </m:oMath>
                </a14:m>
                <a:r>
                  <a:rPr lang="en-US" sz="1800" dirty="0"/>
                  <a:t>1</a:t>
                </a:r>
                <a14:m>
                  <m:oMath xmlns:m="http://schemas.openxmlformats.org/officeDocument/2006/math">
                    <m:r>
                      <a:rPr lang="en-US" sz="1800" b="0" i="0" smtClean="0">
                        <a:latin typeface="Cambria Math" panose="02040503050406030204" pitchFamily="18" charset="0"/>
                        <a:ea typeface="Cambria Math" panose="02040503050406030204" pitchFamily="18" charset="0"/>
                      </a:rPr>
                      <m:t>46.7</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07</m:t>
                    </m:r>
                    <m:r>
                      <a:rPr lang="en-US" sz="1800" i="1">
                        <a:latin typeface="Cambria Math" panose="02040503050406030204" pitchFamily="18" charset="0"/>
                        <a:ea typeface="Cambria Math" panose="02040503050406030204" pitchFamily="18" charset="0"/>
                      </a:rPr>
                      <m:t> </m:t>
                    </m:r>
                  </m:oMath>
                </a14:m>
                <a:endParaRPr lang="en-US" sz="1800" dirty="0"/>
              </a:p>
            </p:txBody>
          </p:sp>
        </mc:Choice>
        <mc:Fallback xmlns="">
          <p:sp>
            <p:nvSpPr>
              <p:cNvPr id="23" name="Rectangle 22"/>
              <p:cNvSpPr>
                <a:spLocks noRot="1" noChangeAspect="1" noMove="1" noResize="1" noEditPoints="1" noAdjustHandles="1" noChangeArrowheads="1" noChangeShapeType="1" noTextEdit="1"/>
              </p:cNvSpPr>
              <p:nvPr/>
            </p:nvSpPr>
            <p:spPr>
              <a:xfrm>
                <a:off x="3608139" y="4411808"/>
                <a:ext cx="2368790" cy="369332"/>
              </a:xfrm>
              <a:prstGeom prst="rect">
                <a:avLst/>
              </a:prstGeom>
              <a:blipFill>
                <a:blip r:embed="rId5"/>
                <a:stretch>
                  <a:fillRect l="-2320" t="-10000" b="-26667"/>
                </a:stretch>
              </a:blipFill>
            </p:spPr>
            <p:txBody>
              <a:bodyPr/>
              <a:lstStyle/>
              <a:p>
                <a:r>
                  <a:rPr lang="en-US">
                    <a:noFill/>
                  </a:rPr>
                  <a:t> </a:t>
                </a:r>
              </a:p>
            </p:txBody>
          </p:sp>
        </mc:Fallback>
      </mc:AlternateContent>
      <p:sp>
        <p:nvSpPr>
          <p:cNvPr id="11" name="Rectangle 10"/>
          <p:cNvSpPr/>
          <p:nvPr/>
        </p:nvSpPr>
        <p:spPr>
          <a:xfrm>
            <a:off x="152400" y="124480"/>
            <a:ext cx="1459054" cy="523220"/>
          </a:xfrm>
          <a:prstGeom prst="rect">
            <a:avLst/>
          </a:prstGeom>
        </p:spPr>
        <p:txBody>
          <a:bodyPr wrap="none">
            <a:spAutoFit/>
          </a:bodyPr>
          <a:lstStyle/>
          <a:p>
            <a:r>
              <a:rPr lang="en-US" sz="2800" dirty="0">
                <a:solidFill>
                  <a:srgbClr val="C8102E"/>
                </a:solidFill>
                <a:latin typeface="Times New Roman" panose="02020603050405020304" pitchFamily="18" charset="0"/>
                <a:ea typeface="+mj-ea"/>
                <a:cs typeface="Times New Roman" panose="02020603050405020304" pitchFamily="18" charset="0"/>
              </a:rPr>
              <a:t>Example</a:t>
            </a:r>
          </a:p>
        </p:txBody>
      </p:sp>
      <p:sp>
        <p:nvSpPr>
          <p:cNvPr id="12"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Tree>
    <p:extLst>
      <p:ext uri="{BB962C8B-B14F-4D97-AF65-F5344CB8AC3E}">
        <p14:creationId xmlns:p14="http://schemas.microsoft.com/office/powerpoint/2010/main" val="183136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22</a:t>
            </a:fld>
            <a:endParaRPr lang="en-US" dirty="0"/>
          </a:p>
        </p:txBody>
      </p:sp>
      <p:sp>
        <p:nvSpPr>
          <p:cNvPr id="9" name="Rectangle 8"/>
          <p:cNvSpPr/>
          <p:nvPr/>
        </p:nvSpPr>
        <p:spPr>
          <a:xfrm>
            <a:off x="152400" y="124480"/>
            <a:ext cx="6504729" cy="523220"/>
          </a:xfrm>
          <a:prstGeom prst="rect">
            <a:avLst/>
          </a:prstGeom>
        </p:spPr>
        <p:txBody>
          <a:bodyPr wrap="none">
            <a:spAutoFit/>
          </a:bodyPr>
          <a:lstStyle/>
          <a:p>
            <a:r>
              <a:rPr lang="en-US" sz="2800" dirty="0">
                <a:solidFill>
                  <a:srgbClr val="C8102E"/>
                </a:solidFill>
                <a:latin typeface="Times New Roman" panose="02020603050405020304" pitchFamily="18" charset="0"/>
                <a:ea typeface="+mj-ea"/>
                <a:cs typeface="Times New Roman" panose="02020603050405020304" pitchFamily="18" charset="0"/>
              </a:rPr>
              <a:t>Forward/Backward</a:t>
            </a:r>
            <a:r>
              <a:rPr lang="en-US" sz="2800" dirty="0">
                <a:latin typeface="Times New Roman" panose="02020603050405020304" pitchFamily="18" charset="0"/>
                <a:cs typeface="Times New Roman" panose="02020603050405020304" pitchFamily="18" charset="0"/>
              </a:rPr>
              <a:t> </a:t>
            </a:r>
            <a:r>
              <a:rPr lang="en-US" sz="2800" dirty="0">
                <a:solidFill>
                  <a:srgbClr val="C8102E"/>
                </a:solidFill>
                <a:latin typeface="Times New Roman" panose="02020603050405020304" pitchFamily="18" charset="0"/>
                <a:ea typeface="+mj-ea"/>
                <a:cs typeface="Times New Roman" panose="02020603050405020304" pitchFamily="18" charset="0"/>
              </a:rPr>
              <a:t>Sweep-based Algorithm</a:t>
            </a:r>
          </a:p>
        </p:txBody>
      </p:sp>
      <p:pic>
        <p:nvPicPr>
          <p:cNvPr id="2" name="Picture 1"/>
          <p:cNvPicPr>
            <a:picLocks noChangeAspect="1"/>
          </p:cNvPicPr>
          <p:nvPr/>
        </p:nvPicPr>
        <p:blipFill>
          <a:blip r:embed="rId2"/>
          <a:stretch>
            <a:fillRect/>
          </a:stretch>
        </p:blipFill>
        <p:spPr>
          <a:xfrm>
            <a:off x="2306277" y="3887045"/>
            <a:ext cx="5167312" cy="1716253"/>
          </a:xfrm>
          <a:prstGeom prst="rect">
            <a:avLst/>
          </a:prstGeom>
        </p:spPr>
      </p:pic>
      <p:sp>
        <p:nvSpPr>
          <p:cNvPr id="8" name="TextBox 7"/>
          <p:cNvSpPr txBox="1"/>
          <p:nvPr/>
        </p:nvSpPr>
        <p:spPr>
          <a:xfrm>
            <a:off x="1752600" y="5559623"/>
            <a:ext cx="6477000" cy="307777"/>
          </a:xfrm>
          <a:prstGeom prst="rect">
            <a:avLst/>
          </a:prstGeom>
          <a:noFill/>
        </p:spPr>
        <p:txBody>
          <a:bodyPr wrap="square" rtlCol="0">
            <a:spAutoFit/>
          </a:bodyPr>
          <a:lstStyle/>
          <a:p>
            <a:pPr algn="ctr"/>
            <a:r>
              <a:rPr lang="en-US" sz="1400" dirty="0"/>
              <a:t>Fig.6 Standard feeder series component model [4]</a:t>
            </a:r>
          </a:p>
        </p:txBody>
      </p:sp>
      <p:sp>
        <p:nvSpPr>
          <p:cNvPr id="3" name="Rectangle 2"/>
          <p:cNvSpPr/>
          <p:nvPr/>
        </p:nvSpPr>
        <p:spPr>
          <a:xfrm>
            <a:off x="134006" y="639817"/>
            <a:ext cx="8933793" cy="400110"/>
          </a:xfrm>
          <a:prstGeom prst="rect">
            <a:avLst/>
          </a:prstGeom>
        </p:spPr>
        <p:txBody>
          <a:bodyPr wrap="square">
            <a:spAutoFit/>
          </a:bodyPr>
          <a:lstStyle/>
          <a:p>
            <a:pPr algn="just"/>
            <a:r>
              <a:rPr lang="en-US" sz="2000" dirty="0">
                <a:solidFill>
                  <a:srgbClr val="000000"/>
                </a:solidFill>
              </a:rPr>
              <a:t>With reference to Fig.6, the forward and backward sweep equations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TextBox 5"/>
              <p:cNvSpPr txBox="1"/>
              <p:nvPr/>
            </p:nvSpPr>
            <p:spPr>
              <a:xfrm>
                <a:off x="2922292" y="1314241"/>
                <a:ext cx="46762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𝑉𝐿𝑁</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𝐵</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𝑛</m:t>
                          </m:r>
                        </m:sub>
                      </m:sSub>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922292" y="1314241"/>
                <a:ext cx="4676217" cy="307777"/>
              </a:xfrm>
              <a:prstGeom prst="rect">
                <a:avLst/>
              </a:prstGeom>
              <a:blipFill rotWithShape="0">
                <a:blip r:embed="rId3"/>
                <a:stretch>
                  <a:fillRect l="-1434" t="-2000" b="-38000"/>
                </a:stretch>
              </a:blipFill>
            </p:spPr>
            <p:txBody>
              <a:bodyPr/>
              <a:lstStyle/>
              <a:p>
                <a:r>
                  <a:rPr lang="zh-CN" altLang="en-US">
                    <a:noFill/>
                  </a:rPr>
                  <a:t> </a:t>
                </a:r>
              </a:p>
            </p:txBody>
          </p:sp>
        </mc:Fallback>
      </mc:AlternateContent>
      <p:sp>
        <p:nvSpPr>
          <p:cNvPr id="7" name="Rectangle 6"/>
          <p:cNvSpPr/>
          <p:nvPr/>
        </p:nvSpPr>
        <p:spPr>
          <a:xfrm>
            <a:off x="501644" y="1299483"/>
            <a:ext cx="1829347" cy="400110"/>
          </a:xfrm>
          <a:prstGeom prst="rect">
            <a:avLst/>
          </a:prstGeom>
        </p:spPr>
        <p:txBody>
          <a:bodyPr wrap="none">
            <a:spAutoFit/>
          </a:bodyPr>
          <a:lstStyle/>
          <a:p>
            <a:r>
              <a:rPr lang="en-US" sz="2000" dirty="0">
                <a:solidFill>
                  <a:srgbClr val="000000"/>
                </a:solidFill>
              </a:rPr>
              <a:t>Forward sweep:</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3143859" y="1957806"/>
                <a:ext cx="4293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e>
                      </m:d>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𝑑</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𝑚</m:t>
                          </m:r>
                        </m:sub>
                      </m:sSub>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3143859" y="1957806"/>
                <a:ext cx="4293483" cy="307777"/>
              </a:xfrm>
              <a:prstGeom prst="rect">
                <a:avLst/>
              </a:prstGeom>
              <a:blipFill rotWithShape="0">
                <a:blip r:embed="rId4"/>
                <a:stretch>
                  <a:fillRect l="-1563" b="-35294"/>
                </a:stretch>
              </a:blipFill>
            </p:spPr>
            <p:txBody>
              <a:bodyPr/>
              <a:lstStyle/>
              <a:p>
                <a:r>
                  <a:rPr lang="zh-CN" altLang="en-US">
                    <a:noFill/>
                  </a:rPr>
                  <a:t> </a:t>
                </a:r>
              </a:p>
            </p:txBody>
          </p:sp>
        </mc:Fallback>
      </mc:AlternateContent>
      <p:sp>
        <p:nvSpPr>
          <p:cNvPr id="11" name="Rectangle 10"/>
          <p:cNvSpPr/>
          <p:nvPr/>
        </p:nvSpPr>
        <p:spPr>
          <a:xfrm>
            <a:off x="488903" y="1905218"/>
            <a:ext cx="2000869" cy="400110"/>
          </a:xfrm>
          <a:prstGeom prst="rect">
            <a:avLst/>
          </a:prstGeom>
        </p:spPr>
        <p:txBody>
          <a:bodyPr wrap="none">
            <a:spAutoFit/>
          </a:bodyPr>
          <a:lstStyle/>
          <a:p>
            <a:r>
              <a:rPr lang="en-US" sz="2000" dirty="0">
                <a:solidFill>
                  <a:srgbClr val="000000"/>
                </a:solidFill>
              </a:rPr>
              <a:t>Backward sweep:</a:t>
            </a:r>
            <a:endParaRPr lang="en-US" sz="2000" dirty="0"/>
          </a:p>
        </p:txBody>
      </p:sp>
      <p:sp>
        <p:nvSpPr>
          <p:cNvPr id="13" name="Rectangle 12"/>
          <p:cNvSpPr/>
          <p:nvPr/>
        </p:nvSpPr>
        <p:spPr>
          <a:xfrm>
            <a:off x="134006" y="2386116"/>
            <a:ext cx="9009994" cy="707886"/>
          </a:xfrm>
          <a:prstGeom prst="rect">
            <a:avLst/>
          </a:prstGeom>
        </p:spPr>
        <p:txBody>
          <a:bodyPr wrap="square">
            <a:spAutoFit/>
          </a:bodyPr>
          <a:lstStyle/>
          <a:p>
            <a:pPr algn="just"/>
            <a:r>
              <a:rPr lang="en-US" sz="2000" dirty="0">
                <a:solidFill>
                  <a:srgbClr val="000000"/>
                </a:solidFill>
              </a:rPr>
              <a:t>It was also shown that for the grounded wye–delta transformer bank, the backward sweep equation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2771470" y="3045344"/>
                <a:ext cx="43449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e>
                      </m:d>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𝑑</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𝑚</m:t>
                          </m:r>
                        </m:sub>
                      </m:sSub>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771470" y="3045344"/>
                <a:ext cx="4344972" cy="307777"/>
              </a:xfrm>
              <a:prstGeom prst="rect">
                <a:avLst/>
              </a:prstGeom>
              <a:blipFill rotWithShape="0">
                <a:blip r:embed="rId5"/>
                <a:stretch>
                  <a:fillRect l="-1545" t="-2000" b="-38000"/>
                </a:stretch>
              </a:blipFill>
            </p:spPr>
            <p:txBody>
              <a:bodyPr/>
              <a:lstStyle/>
              <a:p>
                <a:r>
                  <a:rPr lang="zh-CN" altLang="en-US">
                    <a:noFill/>
                  </a:rPr>
                  <a:t> </a:t>
                </a:r>
              </a:p>
            </p:txBody>
          </p:sp>
        </mc:Fallback>
      </mc:AlternateContent>
      <p:sp>
        <p:nvSpPr>
          <p:cNvPr id="16"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Tree>
    <p:extLst>
      <p:ext uri="{BB962C8B-B14F-4D97-AF65-F5344CB8AC3E}">
        <p14:creationId xmlns:p14="http://schemas.microsoft.com/office/powerpoint/2010/main" val="324710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23</a:t>
            </a:fld>
            <a:endParaRPr lang="en-US" dirty="0"/>
          </a:p>
        </p:txBody>
      </p:sp>
      <p:sp>
        <p:nvSpPr>
          <p:cNvPr id="9" name="Rectangle 8"/>
          <p:cNvSpPr/>
          <p:nvPr/>
        </p:nvSpPr>
        <p:spPr>
          <a:xfrm>
            <a:off x="152400" y="124480"/>
            <a:ext cx="6504729" cy="523220"/>
          </a:xfrm>
          <a:prstGeom prst="rect">
            <a:avLst/>
          </a:prstGeom>
        </p:spPr>
        <p:txBody>
          <a:bodyPr wrap="none">
            <a:spAutoFit/>
          </a:bodyPr>
          <a:lstStyle/>
          <a:p>
            <a:r>
              <a:rPr lang="en-US" sz="2800" dirty="0">
                <a:solidFill>
                  <a:srgbClr val="C8102E"/>
                </a:solidFill>
                <a:latin typeface="Times New Roman" panose="02020603050405020304" pitchFamily="18" charset="0"/>
                <a:cs typeface="Times New Roman" panose="02020603050405020304" pitchFamily="18" charset="0"/>
              </a:rPr>
              <a:t>Forward/Backward</a:t>
            </a:r>
            <a:r>
              <a:rPr lang="en-US" sz="2800" dirty="0">
                <a:latin typeface="Times New Roman" panose="02020603050405020304" pitchFamily="18" charset="0"/>
                <a:cs typeface="Times New Roman" panose="02020603050405020304" pitchFamily="18" charset="0"/>
              </a:rPr>
              <a:t> </a:t>
            </a:r>
            <a:r>
              <a:rPr lang="en-US" sz="2800" dirty="0">
                <a:solidFill>
                  <a:srgbClr val="C8102E"/>
                </a:solidFill>
                <a:latin typeface="Times New Roman" panose="02020603050405020304" pitchFamily="18" charset="0"/>
                <a:cs typeface="Times New Roman" panose="02020603050405020304" pitchFamily="18" charset="0"/>
              </a:rPr>
              <a:t>Sweep-based Algorithm</a:t>
            </a:r>
          </a:p>
        </p:txBody>
      </p:sp>
      <p:sp>
        <p:nvSpPr>
          <p:cNvPr id="17" name="Rectangle 16"/>
          <p:cNvSpPr/>
          <p:nvPr/>
        </p:nvSpPr>
        <p:spPr>
          <a:xfrm>
            <a:off x="152400" y="647700"/>
            <a:ext cx="9067800" cy="2308324"/>
          </a:xfrm>
          <a:prstGeom prst="rect">
            <a:avLst/>
          </a:prstGeom>
        </p:spPr>
        <p:txBody>
          <a:bodyPr wrap="square">
            <a:spAutoFit/>
          </a:bodyPr>
          <a:lstStyle/>
          <a:p>
            <a:pPr marL="285750" indent="-285750" algn="just">
              <a:buFont typeface="Arial" panose="020B0604020202020204" pitchFamily="34" charset="0"/>
              <a:buChar char="•"/>
            </a:pPr>
            <a:r>
              <a:rPr lang="en-US" sz="1800" dirty="0">
                <a:solidFill>
                  <a:srgbClr val="000000"/>
                </a:solidFill>
              </a:rPr>
              <a:t>In Fig. 7, nodes 4, 10, 5, and 7 are referred to as “junction nodes.” </a:t>
            </a:r>
          </a:p>
          <a:p>
            <a:pPr marL="742950" lvl="1" indent="-285750" algn="just">
              <a:buFont typeface="Arial" panose="020B0604020202020204" pitchFamily="34" charset="0"/>
              <a:buChar char="•"/>
            </a:pPr>
            <a:r>
              <a:rPr lang="en-US" sz="1800" dirty="0">
                <a:solidFill>
                  <a:srgbClr val="000000"/>
                </a:solidFill>
              </a:rPr>
              <a:t>In the forward sweep, the voltages at all nodes down the lines from the junction nodes must be computed. </a:t>
            </a:r>
          </a:p>
          <a:p>
            <a:pPr marL="742950" lvl="1" indent="-285750" algn="just">
              <a:buFont typeface="Arial" panose="020B0604020202020204" pitchFamily="34" charset="0"/>
              <a:buChar char="•"/>
            </a:pPr>
            <a:r>
              <a:rPr lang="en-US" sz="1800" dirty="0">
                <a:solidFill>
                  <a:srgbClr val="000000"/>
                </a:solidFill>
              </a:rPr>
              <a:t>In the backward sweeps, the currents at the junction nodes must be summed before proceeding toward the source. </a:t>
            </a:r>
          </a:p>
          <a:p>
            <a:pPr marL="742950" lvl="1" indent="-285750" algn="just">
              <a:buFont typeface="Arial" panose="020B0604020202020204" pitchFamily="34" charset="0"/>
              <a:buChar char="•"/>
            </a:pPr>
            <a:r>
              <a:rPr lang="en-US" sz="1800" dirty="0">
                <a:solidFill>
                  <a:srgbClr val="000000"/>
                </a:solidFill>
              </a:rPr>
              <a:t>In developing a program to apply the modified ladder method, it is necessary for the ordering of the lines and nodes to be such that all node voltages in the forward sweep are computed and all currents in the backward sweep are computed.</a:t>
            </a:r>
            <a:endParaRPr lang="en-US" sz="1800" dirty="0">
              <a:solidFill>
                <a:srgbClr val="000000"/>
              </a:solidFill>
              <a:effectLst/>
            </a:endParaRPr>
          </a:p>
        </p:txBody>
      </p:sp>
      <p:pic>
        <p:nvPicPr>
          <p:cNvPr id="19" name="Picture 18"/>
          <p:cNvPicPr>
            <a:picLocks noChangeAspect="1"/>
          </p:cNvPicPr>
          <p:nvPr/>
        </p:nvPicPr>
        <p:blipFill>
          <a:blip r:embed="rId2"/>
          <a:stretch>
            <a:fillRect/>
          </a:stretch>
        </p:blipFill>
        <p:spPr>
          <a:xfrm>
            <a:off x="3276600" y="2956024"/>
            <a:ext cx="3021805" cy="2584106"/>
          </a:xfrm>
          <a:prstGeom prst="rect">
            <a:avLst/>
          </a:prstGeom>
        </p:spPr>
      </p:pic>
      <p:sp>
        <p:nvSpPr>
          <p:cNvPr id="7"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p:sp>
        <p:nvSpPr>
          <p:cNvPr id="8" name="TextBox 7"/>
          <p:cNvSpPr txBox="1"/>
          <p:nvPr/>
        </p:nvSpPr>
        <p:spPr>
          <a:xfrm>
            <a:off x="1600200" y="5526127"/>
            <a:ext cx="6477000" cy="307777"/>
          </a:xfrm>
          <a:prstGeom prst="rect">
            <a:avLst/>
          </a:prstGeom>
          <a:noFill/>
        </p:spPr>
        <p:txBody>
          <a:bodyPr wrap="square" rtlCol="0">
            <a:spAutoFit/>
          </a:bodyPr>
          <a:lstStyle/>
          <a:p>
            <a:pPr algn="ctr"/>
            <a:r>
              <a:rPr lang="en-US" sz="1400" dirty="0"/>
              <a:t>Fig.</a:t>
            </a:r>
            <a:r>
              <a:rPr lang="en-US" altLang="zh-CN" sz="1400" dirty="0"/>
              <a:t>7</a:t>
            </a:r>
            <a:r>
              <a:rPr lang="en-US" sz="1400" dirty="0"/>
              <a:t> T</a:t>
            </a:r>
            <a:r>
              <a:rPr lang="en-US" altLang="zh-CN" sz="1400" dirty="0"/>
              <a:t>ypical distribution feeder </a:t>
            </a:r>
            <a:r>
              <a:rPr lang="en-US" sz="1400" dirty="0"/>
              <a:t>[4]</a:t>
            </a:r>
          </a:p>
        </p:txBody>
      </p:sp>
    </p:spTree>
    <p:extLst>
      <p:ext uri="{BB962C8B-B14F-4D97-AF65-F5344CB8AC3E}">
        <p14:creationId xmlns:p14="http://schemas.microsoft.com/office/powerpoint/2010/main" val="2479992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55678" cy="523220"/>
          </a:xfrm>
          <a:prstGeom prst="rect">
            <a:avLst/>
          </a:prstGeom>
        </p:spPr>
        <p:txBody>
          <a:bodyPr wrap="none">
            <a:spAutoFit/>
          </a:bodyPr>
          <a:lstStyle/>
          <a:p>
            <a:r>
              <a:rPr lang="en-US" sz="2800" dirty="0">
                <a:solidFill>
                  <a:srgbClr val="C8102E"/>
                </a:solidFill>
                <a:latin typeface="Times New Roman" panose="02020603050405020304" pitchFamily="18" charset="0"/>
                <a:cs typeface="Times New Roman" panose="02020603050405020304" pitchFamily="18" charset="0"/>
              </a:rPr>
              <a:t>Forward/Backward</a:t>
            </a:r>
            <a:r>
              <a:rPr lang="en-US" sz="2800" dirty="0">
                <a:latin typeface="Times New Roman" panose="02020603050405020304" pitchFamily="18" charset="0"/>
                <a:cs typeface="Times New Roman" panose="02020603050405020304" pitchFamily="18" charset="0"/>
              </a:rPr>
              <a:t> </a:t>
            </a:r>
            <a:r>
              <a:rPr lang="en-US" sz="2800" dirty="0">
                <a:solidFill>
                  <a:srgbClr val="C8102E"/>
                </a:solidFill>
                <a:latin typeface="Times New Roman" panose="02020603050405020304" pitchFamily="18" charset="0"/>
                <a:cs typeface="Times New Roman" panose="02020603050405020304" pitchFamily="18" charset="0"/>
              </a:rPr>
              <a:t>Sweep-based Algorithm</a:t>
            </a:r>
          </a:p>
        </p:txBody>
      </p:sp>
      <p:sp>
        <p:nvSpPr>
          <p:cNvPr id="4" name="Slide Number Placeholder 3"/>
          <p:cNvSpPr>
            <a:spLocks noGrp="1"/>
          </p:cNvSpPr>
          <p:nvPr>
            <p:ph type="sldNum" sz="quarter" idx="12"/>
          </p:nvPr>
        </p:nvSpPr>
        <p:spPr/>
        <p:txBody>
          <a:bodyPr/>
          <a:lstStyle/>
          <a:p>
            <a:fld id="{5B7A2384-8C5D-49F6-8259-B9A64ECD4852}" type="slidenum">
              <a:rPr lang="en-US" smtClean="0"/>
              <a:t>24</a:t>
            </a:fld>
            <a:endParaRPr lang="en-US" dirty="0"/>
          </a:p>
        </p:txBody>
      </p:sp>
      <p:pic>
        <p:nvPicPr>
          <p:cNvPr id="2" name="Picture 1"/>
          <p:cNvPicPr>
            <a:picLocks noChangeAspect="1"/>
          </p:cNvPicPr>
          <p:nvPr/>
        </p:nvPicPr>
        <p:blipFill>
          <a:blip r:embed="rId2"/>
          <a:stretch>
            <a:fillRect/>
          </a:stretch>
        </p:blipFill>
        <p:spPr>
          <a:xfrm>
            <a:off x="2971800" y="1274896"/>
            <a:ext cx="3591697" cy="4115027"/>
          </a:xfrm>
          <a:prstGeom prst="rect">
            <a:avLst/>
          </a:prstGeom>
        </p:spPr>
      </p:pic>
      <p:sp>
        <p:nvSpPr>
          <p:cNvPr id="14" name="TextBox 13"/>
          <p:cNvSpPr txBox="1"/>
          <p:nvPr/>
        </p:nvSpPr>
        <p:spPr>
          <a:xfrm>
            <a:off x="1600200" y="5345668"/>
            <a:ext cx="6248400" cy="307777"/>
          </a:xfrm>
          <a:prstGeom prst="rect">
            <a:avLst/>
          </a:prstGeom>
          <a:noFill/>
        </p:spPr>
        <p:txBody>
          <a:bodyPr wrap="square" rtlCol="0">
            <a:spAutoFit/>
          </a:bodyPr>
          <a:lstStyle/>
          <a:p>
            <a:pPr algn="ctr"/>
            <a:r>
              <a:rPr lang="en-US" sz="1400" dirty="0"/>
              <a:t>Fig.8 Simple modified ladder flowchart [4]</a:t>
            </a:r>
          </a:p>
        </p:txBody>
      </p:sp>
      <p:sp>
        <p:nvSpPr>
          <p:cNvPr id="10" name="Rectangle 9"/>
          <p:cNvSpPr/>
          <p:nvPr/>
        </p:nvSpPr>
        <p:spPr>
          <a:xfrm>
            <a:off x="155028" y="654677"/>
            <a:ext cx="8912772" cy="769441"/>
          </a:xfrm>
          <a:prstGeom prst="rect">
            <a:avLst/>
          </a:prstGeom>
        </p:spPr>
        <p:txBody>
          <a:bodyPr wrap="square">
            <a:spAutoFit/>
          </a:bodyPr>
          <a:lstStyle/>
          <a:p>
            <a:pPr algn="just"/>
            <a:r>
              <a:rPr lang="en-US" sz="2200" dirty="0">
                <a:solidFill>
                  <a:srgbClr val="000000"/>
                </a:solidFill>
              </a:rPr>
              <a:t>A simple flowchart of the Forward/Backward sweep-based algorithm is shown in Fig.8.</a:t>
            </a:r>
            <a:endParaRPr lang="en-US" sz="2200" dirty="0">
              <a:solidFill>
                <a:srgbClr val="000000"/>
              </a:solidFill>
              <a:effectLst/>
            </a:endParaRPr>
          </a:p>
        </p:txBody>
      </p:sp>
      <p:sp>
        <p:nvSpPr>
          <p:cNvPr id="8" name="Rectangle 5"/>
          <p:cNvSpPr/>
          <p:nvPr/>
        </p:nvSpPr>
        <p:spPr>
          <a:xfrm>
            <a:off x="0" y="5833904"/>
            <a:ext cx="8915400" cy="246221"/>
          </a:xfrm>
          <a:prstGeom prst="rect">
            <a:avLst/>
          </a:prstGeom>
        </p:spPr>
        <p:txBody>
          <a:bodyPr wrap="square">
            <a:spAutoFit/>
          </a:bodyPr>
          <a:lstStyle/>
          <a:p>
            <a:r>
              <a:rPr lang="en-US" sz="1000" dirty="0">
                <a:solidFill>
                  <a:srgbClr val="000000"/>
                </a:solidFill>
              </a:rPr>
              <a:t>[4] </a:t>
            </a:r>
            <a:r>
              <a:rPr lang="en-US" sz="1000" dirty="0" err="1"/>
              <a:t>Kersting</a:t>
            </a:r>
            <a:r>
              <a:rPr lang="en-US" sz="1000" dirty="0"/>
              <a:t>, William H. </a:t>
            </a:r>
            <a:r>
              <a:rPr lang="en-US" sz="1000" i="1" dirty="0"/>
              <a:t>Distribution system modeling and analysis 4</a:t>
            </a:r>
            <a:r>
              <a:rPr lang="en-US" sz="1000" i="1" baseline="30000" dirty="0"/>
              <a:t>th</a:t>
            </a:r>
            <a:r>
              <a:rPr lang="en-US" sz="1000" i="1" dirty="0"/>
              <a:t> edition</a:t>
            </a:r>
            <a:r>
              <a:rPr lang="en-US" sz="1000" dirty="0"/>
              <a:t>. CRC press, 2017.</a:t>
            </a:r>
          </a:p>
        </p:txBody>
      </p:sp>
      <mc:AlternateContent xmlns:mc="http://schemas.openxmlformats.org/markup-compatibility/2006" xmlns:a14="http://schemas.microsoft.com/office/drawing/2010/main">
        <mc:Choice Requires="a14">
          <p:sp>
            <p:nvSpPr>
              <p:cNvPr id="9" name="Rectangle 8"/>
              <p:cNvSpPr/>
              <p:nvPr/>
            </p:nvSpPr>
            <p:spPr>
              <a:xfrm>
                <a:off x="5608962" y="1278674"/>
                <a:ext cx="1355178" cy="4428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𝐼</m:t>
                          </m:r>
                        </m:e>
                        <m:sub>
                          <m:r>
                            <a:rPr lang="en-US" sz="1800" b="0" i="1" smtClean="0">
                              <a:latin typeface="Cambria Math" panose="02040503050406030204" pitchFamily="18" charset="0"/>
                            </a:rPr>
                            <m:t>𝑏𝑟𝑎𝑛𝑐h</m:t>
                          </m:r>
                        </m:sub>
                        <m:sup>
                          <m:r>
                            <a:rPr lang="en-US" sz="1800" b="0" i="1" smtClean="0">
                              <a:latin typeface="Cambria Math" panose="02040503050406030204" pitchFamily="18" charset="0"/>
                            </a:rPr>
                            <m:t>(0)</m:t>
                          </m:r>
                        </m:sup>
                      </m:sSubSup>
                      <m:r>
                        <a:rPr lang="en-US" sz="1800" b="0" i="1" smtClean="0">
                          <a:latin typeface="Cambria Math" panose="02040503050406030204" pitchFamily="18" charset="0"/>
                        </a:rPr>
                        <m:t>=0</m:t>
                      </m:r>
                    </m:oMath>
                  </m:oMathPara>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5608962" y="1278674"/>
                <a:ext cx="1355178" cy="442878"/>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222095" y="1278674"/>
                <a:ext cx="2660354" cy="4428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𝑉</m:t>
                          </m:r>
                        </m:e>
                        <m:sub>
                          <m:r>
                            <a:rPr lang="en-US" sz="1800" b="0" i="1" smtClean="0">
                              <a:latin typeface="Cambria Math" panose="02040503050406030204" pitchFamily="18" charset="0"/>
                            </a:rPr>
                            <m:t>𝑏𝑢𝑠</m:t>
                          </m:r>
                        </m:sub>
                        <m:sup>
                          <m:r>
                            <a:rPr lang="en-US" sz="1800" i="1">
                              <a:latin typeface="Cambria Math" panose="02040503050406030204" pitchFamily="18" charset="0"/>
                            </a:rPr>
                            <m:t>(0)</m:t>
                          </m:r>
                        </m:sup>
                      </m:sSubSup>
                      <m:r>
                        <a:rPr lang="en-US" sz="1800" i="1">
                          <a:latin typeface="Cambria Math" panose="02040503050406030204" pitchFamily="18" charset="0"/>
                        </a:rPr>
                        <m:t>=</m:t>
                      </m:r>
                      <m:r>
                        <a:rPr lang="en-US" sz="1800" b="0" i="1" smtClean="0">
                          <a:latin typeface="Cambria Math" panose="02040503050406030204" pitchFamily="18" charset="0"/>
                        </a:rPr>
                        <m:t>1</m:t>
                      </m:r>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6222095" y="1278674"/>
                <a:ext cx="2660354" cy="442878"/>
              </a:xfrm>
              <a:prstGeom prst="rect">
                <a:avLst/>
              </a:prstGeom>
              <a:blipFill>
                <a:blip r:embed="rId4"/>
                <a:stretch>
                  <a:fillRect b="-2778"/>
                </a:stretch>
              </a:blipFill>
            </p:spPr>
            <p:txBody>
              <a:bodyPr/>
              <a:lstStyle/>
              <a:p>
                <a:r>
                  <a:rPr lang="en-US">
                    <a:noFill/>
                  </a:rPr>
                  <a:t> </a:t>
                </a:r>
              </a:p>
            </p:txBody>
          </p:sp>
        </mc:Fallback>
      </mc:AlternateContent>
      <p:sp>
        <p:nvSpPr>
          <p:cNvPr id="5" name="Down Arrow 4"/>
          <p:cNvSpPr/>
          <p:nvPr/>
        </p:nvSpPr>
        <p:spPr bwMode="auto">
          <a:xfrm rot="16200000">
            <a:off x="5134626" y="1289526"/>
            <a:ext cx="303871" cy="4130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Down Arrow 11"/>
          <p:cNvSpPr/>
          <p:nvPr/>
        </p:nvSpPr>
        <p:spPr bwMode="auto">
          <a:xfrm rot="16200000">
            <a:off x="5134625" y="2973929"/>
            <a:ext cx="303871" cy="4130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3" name="Rectangle 12"/>
              <p:cNvSpPr/>
              <p:nvPr/>
            </p:nvSpPr>
            <p:spPr>
              <a:xfrm>
                <a:off x="5102670" y="2900459"/>
                <a:ext cx="2660354" cy="5048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𝑏𝑢𝑠</m:t>
                              </m:r>
                            </m:sub>
                            <m:sup>
                              <m:r>
                                <a:rPr lang="en-US" sz="1800" i="1">
                                  <a:latin typeface="Cambria Math" panose="02040503050406030204" pitchFamily="18" charset="0"/>
                                </a:rPr>
                                <m:t>(</m:t>
                              </m:r>
                              <m:r>
                                <a:rPr lang="en-US" sz="1800" i="1">
                                  <a:latin typeface="Cambria Math" panose="02040503050406030204" pitchFamily="18" charset="0"/>
                                </a:rPr>
                                <m:t>𝑘</m:t>
                              </m:r>
                              <m:r>
                                <a:rPr lang="en-US" sz="1800" i="1">
                                  <a:latin typeface="Cambria Math" panose="02040503050406030204" pitchFamily="18" charset="0"/>
                                </a:rPr>
                                <m:t>+1)</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𝑏𝑢𝑠</m:t>
                              </m:r>
                            </m:sub>
                            <m:sup>
                              <m:r>
                                <a:rPr lang="en-US" sz="1800" i="1">
                                  <a:latin typeface="Cambria Math" panose="02040503050406030204" pitchFamily="18" charset="0"/>
                                </a:rPr>
                                <m:t>(</m:t>
                              </m:r>
                              <m:r>
                                <a:rPr lang="en-US" sz="1800" i="1">
                                  <a:latin typeface="Cambria Math" panose="02040503050406030204" pitchFamily="18" charset="0"/>
                                </a:rPr>
                                <m:t>𝑘</m:t>
                              </m:r>
                              <m:r>
                                <a:rPr lang="en-US" sz="1800" i="1">
                                  <a:latin typeface="Cambria Math" panose="02040503050406030204" pitchFamily="18" charset="0"/>
                                </a:rPr>
                                <m:t>)</m:t>
                              </m:r>
                            </m:sup>
                          </m:sSubSup>
                        </m:e>
                      </m:d>
                    </m:oMath>
                  </m:oMathPara>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5102670" y="2900459"/>
                <a:ext cx="2660354" cy="50481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579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BIBC matrix and BCBV matrix   </a:t>
            </a:r>
            <a:r>
              <a:rPr lang="en-US" sz="2800" dirty="0"/>
              <a:t>                                                                                                                                                                                                                                                                                                                                                                                                                                                                                                                                                                                                                                                                                                                                                                         </a:t>
            </a:r>
          </a:p>
        </p:txBody>
      </p:sp>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3" name="TextBox 2"/>
          <p:cNvSpPr txBox="1"/>
          <p:nvPr/>
        </p:nvSpPr>
        <p:spPr>
          <a:xfrm>
            <a:off x="228600" y="685800"/>
            <a:ext cx="8686800" cy="5232202"/>
          </a:xfrm>
          <a:prstGeom prst="rect">
            <a:avLst/>
          </a:prstGeom>
          <a:noFill/>
        </p:spPr>
        <p:txBody>
          <a:bodyPr wrap="square" rtlCol="0">
            <a:spAutoFit/>
          </a:bodyPr>
          <a:lstStyle/>
          <a:p>
            <a:pPr algn="just"/>
            <a:r>
              <a:rPr lang="en-US" sz="2000" dirty="0"/>
              <a:t>There are two </a:t>
            </a:r>
            <a:r>
              <a:rPr lang="en-US" altLang="zh-CN" sz="2000" b="1" dirty="0"/>
              <a:t>matrices</a:t>
            </a:r>
            <a:r>
              <a:rPr lang="en-US" sz="2000" b="1" dirty="0"/>
              <a:t> </a:t>
            </a:r>
            <a:r>
              <a:rPr lang="en-US" sz="2000" dirty="0"/>
              <a:t>can be used </a:t>
            </a:r>
            <a:r>
              <a:rPr lang="en-US" altLang="zh-CN" sz="2000" dirty="0"/>
              <a:t>to</a:t>
            </a:r>
            <a:r>
              <a:rPr lang="en-US" sz="2000" dirty="0"/>
              <a:t> improve computational efficiency, which takes advantages of the topological characteristics of distribution systems and solves the distribution load flow [5]:</a:t>
            </a:r>
          </a:p>
          <a:p>
            <a:pPr algn="just"/>
            <a:endParaRPr lang="en-US" sz="2000" dirty="0"/>
          </a:p>
          <a:p>
            <a:pPr algn="just"/>
            <a:r>
              <a:rPr lang="en-US" sz="2000" b="1" i="1" dirty="0"/>
              <a:t>Bus Injection to Bus Current (BIBC) matrix: </a:t>
            </a:r>
            <a:r>
              <a:rPr lang="en-US" sz="2000" dirty="0"/>
              <a:t>relationship between the bus current injections and branch currents</a:t>
            </a:r>
          </a:p>
          <a:p>
            <a:pPr algn="just"/>
            <a:endParaRPr lang="en-US" sz="2000" b="1" i="1" dirty="0"/>
          </a:p>
          <a:p>
            <a:pPr algn="just"/>
            <a:r>
              <a:rPr lang="en-US" sz="2000" b="1" i="1" dirty="0"/>
              <a:t>Branch current to Bus Voltage (BCBV) matrix: </a:t>
            </a:r>
            <a:r>
              <a:rPr lang="en-US" sz="2000" dirty="0"/>
              <a:t>relationship between the branch currents and bus voltages</a:t>
            </a:r>
          </a:p>
          <a:p>
            <a:pPr algn="just"/>
            <a:endParaRPr lang="en-US" sz="2000" dirty="0"/>
          </a:p>
          <a:p>
            <a:pPr algn="just"/>
            <a:r>
              <a:rPr lang="en-US" sz="2000" dirty="0"/>
              <a:t>The reason why the BIBC and BCBV are applied:</a:t>
            </a:r>
          </a:p>
          <a:p>
            <a:pPr marL="342900" lvl="0" indent="-342900" algn="just">
              <a:buFont typeface="Arial" panose="020B0604020202020204" pitchFamily="34" charset="0"/>
              <a:buChar char="•"/>
            </a:pPr>
            <a:r>
              <a:rPr lang="en-US" sz="1800" dirty="0"/>
              <a:t>In conventional forward/backward sweep method, the bus voltages and line currents are calculated segments by segments (with topological characteristics) in each iteration. </a:t>
            </a:r>
          </a:p>
          <a:p>
            <a:pPr marL="342900" lvl="0" indent="-342900" algn="just">
              <a:buFont typeface="Arial" panose="020B0604020202020204" pitchFamily="34" charset="0"/>
              <a:buChar char="•"/>
            </a:pPr>
            <a:r>
              <a:rPr lang="en-US" sz="1800" dirty="0"/>
              <a:t>While by using the BIBC and BCBV, the two matrices are calculated only once and they have already included all topological information. BIBC/BCBV will not be updated in each iteration. Only voltage drop and branch currents will be updated. </a:t>
            </a:r>
          </a:p>
          <a:p>
            <a:endParaRPr lang="en-US" dirty="0"/>
          </a:p>
        </p:txBody>
      </p:sp>
      <p:sp>
        <p:nvSpPr>
          <p:cNvPr id="8"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103831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5074944" y="1440486"/>
                <a:ext cx="1974771" cy="276999"/>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oMath>
                </a14:m>
                <a:r>
                  <a:rPr lang="en-US" sz="1800" dirty="0"/>
                  <a:t>+</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3</m:t>
                        </m:r>
                      </m:sub>
                    </m:sSub>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4</m:t>
                        </m:r>
                      </m:sub>
                    </m:sSub>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5</m:t>
                        </m:r>
                      </m:sub>
                    </m:sSub>
                  </m:oMath>
                </a14:m>
                <a:r>
                  <a:rPr lang="en-US" sz="1800" dirty="0"/>
                  <a:t>+</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6</m:t>
                        </m:r>
                      </m:sub>
                    </m:sSub>
                  </m:oMath>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74944" y="1440486"/>
                <a:ext cx="1974771" cy="276999"/>
              </a:xfrm>
              <a:prstGeom prst="rect">
                <a:avLst/>
              </a:prstGeom>
              <a:blipFill>
                <a:blip r:embed="rId3"/>
                <a:stretch>
                  <a:fillRect l="-4334" t="-28261" r="-1858"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9"/>
              <p:cNvSpPr txBox="1"/>
              <p:nvPr/>
            </p:nvSpPr>
            <p:spPr>
              <a:xfrm>
                <a:off x="5074944" y="1881167"/>
                <a:ext cx="1044645" cy="276999"/>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4</m:t>
                        </m:r>
                      </m:sub>
                    </m:sSub>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5</m:t>
                        </m:r>
                      </m:sub>
                    </m:sSub>
                  </m:oMath>
                </a14:m>
                <a:endParaRPr lang="en-US" sz="1800" dirty="0"/>
              </a:p>
            </p:txBody>
          </p:sp>
        </mc:Choice>
        <mc:Fallback xmlns="">
          <p:sp>
            <p:nvSpPr>
              <p:cNvPr id="16" name="TextBox 9"/>
              <p:cNvSpPr txBox="1">
                <a:spLocks noRot="1" noChangeAspect="1" noMove="1" noResize="1" noEditPoints="1" noAdjustHandles="1" noChangeArrowheads="1" noChangeShapeType="1" noTextEdit="1"/>
              </p:cNvSpPr>
              <p:nvPr/>
            </p:nvSpPr>
            <p:spPr>
              <a:xfrm>
                <a:off x="5074944" y="1881167"/>
                <a:ext cx="1044645" cy="276999"/>
              </a:xfrm>
              <a:prstGeom prst="rect">
                <a:avLst/>
              </a:prstGeom>
              <a:blipFill>
                <a:blip r:embed="rId4"/>
                <a:stretch>
                  <a:fillRect l="-8187" t="-28889" r="-4094"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9"/>
              <p:cNvSpPr txBox="1"/>
              <p:nvPr/>
            </p:nvSpPr>
            <p:spPr>
              <a:xfrm>
                <a:off x="5074944" y="2306673"/>
                <a:ext cx="7905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5</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6</m:t>
                          </m:r>
                        </m:sub>
                      </m:sSub>
                    </m:oMath>
                  </m:oMathPara>
                </a14:m>
                <a:endParaRPr lang="en-US" sz="1800" dirty="0"/>
              </a:p>
            </p:txBody>
          </p:sp>
        </mc:Choice>
        <mc:Fallback xmlns="">
          <p:sp>
            <p:nvSpPr>
              <p:cNvPr id="17" name="TextBox 9"/>
              <p:cNvSpPr txBox="1">
                <a:spLocks noRot="1" noChangeAspect="1" noMove="1" noResize="1" noEditPoints="1" noAdjustHandles="1" noChangeArrowheads="1" noChangeShapeType="1" noTextEdit="1"/>
              </p:cNvSpPr>
              <p:nvPr/>
            </p:nvSpPr>
            <p:spPr>
              <a:xfrm>
                <a:off x="5074944" y="2306673"/>
                <a:ext cx="790537" cy="276999"/>
              </a:xfrm>
              <a:prstGeom prst="rect">
                <a:avLst/>
              </a:prstGeom>
              <a:blipFill>
                <a:blip r:embed="rId5"/>
                <a:stretch>
                  <a:fillRect l="-6977" r="-2326"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9"/>
              <p:cNvSpPr txBox="1"/>
              <p:nvPr/>
            </p:nvSpPr>
            <p:spPr>
              <a:xfrm>
                <a:off x="4980609" y="4709663"/>
                <a:ext cx="16385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𝐵</m:t>
                          </m: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m:t>
                          </m:r>
                          <m:r>
                            <a:rPr lang="en-US" altLang="zh-CN" sz="1800" b="0" i="1" smtClean="0">
                              <a:latin typeface="Cambria Math" panose="02040503050406030204" pitchFamily="18" charset="0"/>
                            </a:rPr>
                            <m:t>𝐼𝐵𝐶</m:t>
                          </m:r>
                        </m:e>
                      </m:d>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𝐼</m:t>
                          </m:r>
                        </m:e>
                      </m:d>
                    </m:oMath>
                  </m:oMathPara>
                </a14:m>
                <a:endParaRPr lang="en-US" sz="1800" dirty="0"/>
              </a:p>
            </p:txBody>
          </p:sp>
        </mc:Choice>
        <mc:Fallback xmlns="">
          <p:sp>
            <p:nvSpPr>
              <p:cNvPr id="18" name="TextBox 9"/>
              <p:cNvSpPr txBox="1">
                <a:spLocks noRot="1" noChangeAspect="1" noMove="1" noResize="1" noEditPoints="1" noAdjustHandles="1" noChangeArrowheads="1" noChangeShapeType="1" noTextEdit="1"/>
              </p:cNvSpPr>
              <p:nvPr/>
            </p:nvSpPr>
            <p:spPr>
              <a:xfrm>
                <a:off x="4980609" y="4709663"/>
                <a:ext cx="1638525" cy="276999"/>
              </a:xfrm>
              <a:prstGeom prst="rect">
                <a:avLst/>
              </a:prstGeom>
              <a:blipFill>
                <a:blip r:embed="rId6"/>
                <a:stretch>
                  <a:fillRect b="-8889"/>
                </a:stretch>
              </a:blipFill>
            </p:spPr>
            <p:txBody>
              <a:bodyPr/>
              <a:lstStyle/>
              <a:p>
                <a:r>
                  <a:rPr lang="en-US">
                    <a:noFill/>
                  </a:rPr>
                  <a:t> </a:t>
                </a:r>
              </a:p>
            </p:txBody>
          </p:sp>
        </mc:Fallback>
      </mc:AlternateContent>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p:sp>
        <p:nvSpPr>
          <p:cNvPr id="21" name="TextBox 20"/>
          <p:cNvSpPr txBox="1"/>
          <p:nvPr/>
        </p:nvSpPr>
        <p:spPr>
          <a:xfrm>
            <a:off x="304800" y="3944298"/>
            <a:ext cx="3978328" cy="430887"/>
          </a:xfrm>
          <a:prstGeom prst="rect">
            <a:avLst/>
          </a:prstGeom>
          <a:noFill/>
        </p:spPr>
        <p:txBody>
          <a:bodyPr wrap="square" rtlCol="0">
            <a:spAutoFit/>
          </a:bodyPr>
          <a:lstStyle/>
          <a:p>
            <a:r>
              <a:rPr lang="en-US" sz="1100" dirty="0"/>
              <a:t>Fig.9 Equivalent Current Injection based Model of Distribution Network [5] </a:t>
            </a:r>
          </a:p>
        </p:txBody>
      </p:sp>
      <p:sp>
        <p:nvSpPr>
          <p:cNvPr id="3" name="Rectangle 2"/>
          <p:cNvSpPr/>
          <p:nvPr/>
        </p:nvSpPr>
        <p:spPr>
          <a:xfrm>
            <a:off x="1105152" y="4409907"/>
            <a:ext cx="2186817" cy="584775"/>
          </a:xfrm>
          <a:prstGeom prst="rect">
            <a:avLst/>
          </a:prstGeom>
        </p:spPr>
        <p:txBody>
          <a:bodyPr wrap="none">
            <a:spAutoFit/>
          </a:bodyPr>
          <a:lstStyle/>
          <a:p>
            <a:r>
              <a:rPr lang="en-US" sz="1600" i="1" dirty="0"/>
              <a:t>B</a:t>
            </a:r>
            <a:r>
              <a:rPr lang="en-US" sz="1600" dirty="0"/>
              <a:t> is branch current</a:t>
            </a:r>
          </a:p>
          <a:p>
            <a:r>
              <a:rPr lang="en-US" sz="1600" i="1" dirty="0"/>
              <a:t>I</a:t>
            </a:r>
            <a:r>
              <a:rPr lang="en-US" sz="1600" dirty="0"/>
              <a:t> is bus current injection</a:t>
            </a:r>
          </a:p>
        </p:txBody>
      </p:sp>
      <p:pic>
        <p:nvPicPr>
          <p:cNvPr id="2" name="Picture 1"/>
          <p:cNvPicPr>
            <a:picLocks noChangeAspect="1"/>
          </p:cNvPicPr>
          <p:nvPr/>
        </p:nvPicPr>
        <p:blipFill>
          <a:blip r:embed="rId7"/>
          <a:stretch>
            <a:fillRect/>
          </a:stretch>
        </p:blipFill>
        <p:spPr>
          <a:xfrm>
            <a:off x="285750" y="1269747"/>
            <a:ext cx="4286250" cy="2600325"/>
          </a:xfrm>
          <a:prstGeom prst="rect">
            <a:avLst/>
          </a:prstGeom>
        </p:spPr>
      </p:pic>
      <p:pic>
        <p:nvPicPr>
          <p:cNvPr id="6" name="Picture 5"/>
          <p:cNvPicPr>
            <a:picLocks noChangeAspect="1"/>
          </p:cNvPicPr>
          <p:nvPr/>
        </p:nvPicPr>
        <p:blipFill>
          <a:blip r:embed="rId8"/>
          <a:stretch>
            <a:fillRect/>
          </a:stretch>
        </p:blipFill>
        <p:spPr>
          <a:xfrm>
            <a:off x="4724400" y="3225350"/>
            <a:ext cx="3362325" cy="1362075"/>
          </a:xfrm>
          <a:prstGeom prst="rect">
            <a:avLst/>
          </a:prstGeom>
        </p:spPr>
      </p:pic>
      <p:sp>
        <p:nvSpPr>
          <p:cNvPr id="7" name="Rectangle 6"/>
          <p:cNvSpPr/>
          <p:nvPr/>
        </p:nvSpPr>
        <p:spPr>
          <a:xfrm>
            <a:off x="4561734" y="2652703"/>
            <a:ext cx="4572000" cy="584775"/>
          </a:xfrm>
          <a:prstGeom prst="rect">
            <a:avLst/>
          </a:prstGeom>
        </p:spPr>
        <p:txBody>
          <a:bodyPr>
            <a:spAutoFit/>
          </a:bodyPr>
          <a:lstStyle/>
          <a:p>
            <a:r>
              <a:rPr lang="en-US" sz="1600" dirty="0"/>
              <a:t>Relationship between the bus current injections and branch currents</a:t>
            </a:r>
          </a:p>
        </p:txBody>
      </p:sp>
      <p:sp>
        <p:nvSpPr>
          <p:cNvPr id="8" name="Rectangle 7"/>
          <p:cNvSpPr/>
          <p:nvPr/>
        </p:nvSpPr>
        <p:spPr>
          <a:xfrm>
            <a:off x="4495800" y="5130225"/>
            <a:ext cx="4572000" cy="584775"/>
          </a:xfrm>
          <a:prstGeom prst="rect">
            <a:avLst/>
          </a:prstGeom>
        </p:spPr>
        <p:txBody>
          <a:bodyPr>
            <a:spAutoFit/>
          </a:bodyPr>
          <a:lstStyle/>
          <a:p>
            <a:pPr algn="just"/>
            <a:r>
              <a:rPr lang="en-US" sz="1600" dirty="0"/>
              <a:t>The constant BIBC matrix is an upper triangular matrix and contains values of 0 and 1 only.</a:t>
            </a:r>
          </a:p>
        </p:txBody>
      </p:sp>
      <p:sp>
        <p:nvSpPr>
          <p:cNvPr id="9" name="Rectangle 8"/>
          <p:cNvSpPr/>
          <p:nvPr/>
        </p:nvSpPr>
        <p:spPr>
          <a:xfrm>
            <a:off x="4572000" y="1010141"/>
            <a:ext cx="4572000" cy="338554"/>
          </a:xfrm>
          <a:prstGeom prst="rect">
            <a:avLst/>
          </a:prstGeom>
        </p:spPr>
        <p:txBody>
          <a:bodyPr>
            <a:spAutoFit/>
          </a:bodyPr>
          <a:lstStyle/>
          <a:p>
            <a:pPr algn="just"/>
            <a:r>
              <a:rPr lang="en-US" sz="1600" dirty="0"/>
              <a:t>By using the KCL</a:t>
            </a:r>
          </a:p>
        </p:txBody>
      </p:sp>
      <p:sp>
        <p:nvSpPr>
          <p:cNvPr id="20"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1830929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p:sp>
        <p:nvSpPr>
          <p:cNvPr id="2" name="Rectangle 1"/>
          <p:cNvSpPr/>
          <p:nvPr/>
        </p:nvSpPr>
        <p:spPr>
          <a:xfrm>
            <a:off x="190500" y="685800"/>
            <a:ext cx="8801100" cy="461665"/>
          </a:xfrm>
          <a:prstGeom prst="rect">
            <a:avLst/>
          </a:prstGeom>
        </p:spPr>
        <p:txBody>
          <a:bodyPr wrap="square">
            <a:spAutoFit/>
          </a:bodyPr>
          <a:lstStyle/>
          <a:p>
            <a:r>
              <a:rPr lang="en-US" dirty="0"/>
              <a:t>To build BIBC matrix:</a:t>
            </a:r>
          </a:p>
        </p:txBody>
      </p:sp>
      <mc:AlternateContent xmlns:mc="http://schemas.openxmlformats.org/markup-compatibility/2006" xmlns:a14="http://schemas.microsoft.com/office/drawing/2010/main">
        <mc:Choice Requires="a14">
          <p:sp>
            <p:nvSpPr>
              <p:cNvPr id="15" name="TextBox 14"/>
              <p:cNvSpPr txBox="1"/>
              <p:nvPr/>
            </p:nvSpPr>
            <p:spPr>
              <a:xfrm>
                <a:off x="190500" y="1091626"/>
                <a:ext cx="8596184" cy="830997"/>
              </a:xfrm>
              <a:prstGeom prst="rect">
                <a:avLst/>
              </a:prstGeom>
              <a:noFill/>
            </p:spPr>
            <p:txBody>
              <a:bodyPr wrap="square" rtlCol="0">
                <a:spAutoFit/>
              </a:bodyPr>
              <a:lstStyle/>
              <a:p>
                <a:pPr algn="just"/>
                <a:r>
                  <a:rPr lang="en-US" b="1" i="1" dirty="0"/>
                  <a:t>Step.1</a:t>
                </a:r>
                <a:r>
                  <a:rPr lang="en-US" dirty="0"/>
                  <a:t> For a distribution system with </a:t>
                </a:r>
                <a:r>
                  <a:rPr lang="en-US" b="1" i="1" dirty="0"/>
                  <a:t>m</a:t>
                </a:r>
                <a:r>
                  <a:rPr lang="en-US" dirty="0"/>
                  <a:t>-branch section and </a:t>
                </a:r>
                <a:r>
                  <a:rPr lang="en-US" b="1" i="1" dirty="0"/>
                  <a:t>n</a:t>
                </a:r>
                <a:r>
                  <a:rPr lang="en-US" dirty="0"/>
                  <a:t>-bus, the dimension of the BIBC matrix is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e>
                    </m:d>
                  </m:oMath>
                </a14:m>
                <a:r>
                  <a:rPr lang="en-US"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190500" y="1091626"/>
                <a:ext cx="8596184" cy="830997"/>
              </a:xfrm>
              <a:prstGeom prst="rect">
                <a:avLst/>
              </a:prstGeom>
              <a:blipFill>
                <a:blip r:embed="rId3"/>
                <a:stretch>
                  <a:fillRect l="-1064" t="-5882" r="-1135" b="-16176"/>
                </a:stretch>
              </a:blipFill>
            </p:spPr>
            <p:txBody>
              <a:bodyPr/>
              <a:lstStyle/>
              <a:p>
                <a:r>
                  <a:rPr lang="en-US">
                    <a:noFill/>
                  </a:rPr>
                  <a:t> </a:t>
                </a:r>
              </a:p>
            </p:txBody>
          </p:sp>
        </mc:Fallback>
      </mc:AlternateContent>
      <p:sp>
        <p:nvSpPr>
          <p:cNvPr id="16" name="Down Arrow 15"/>
          <p:cNvSpPr/>
          <p:nvPr/>
        </p:nvSpPr>
        <p:spPr bwMode="auto">
          <a:xfrm>
            <a:off x="4343400" y="2021862"/>
            <a:ext cx="484632" cy="50267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TextBox 16"/>
          <p:cNvSpPr txBox="1"/>
          <p:nvPr/>
        </p:nvSpPr>
        <p:spPr>
          <a:xfrm>
            <a:off x="190500" y="2583213"/>
            <a:ext cx="8596184" cy="1569660"/>
          </a:xfrm>
          <a:prstGeom prst="rect">
            <a:avLst/>
          </a:prstGeom>
          <a:noFill/>
        </p:spPr>
        <p:txBody>
          <a:bodyPr wrap="square" rtlCol="0">
            <a:spAutoFit/>
          </a:bodyPr>
          <a:lstStyle/>
          <a:p>
            <a:pPr algn="just"/>
            <a:r>
              <a:rPr lang="en-US" b="1" i="1" dirty="0"/>
              <a:t>Step.2</a:t>
            </a:r>
            <a:r>
              <a:rPr lang="en-US" dirty="0"/>
              <a:t> If a line section is located between bus </a:t>
            </a:r>
            <a:r>
              <a:rPr lang="en-US" b="1" i="1" dirty="0" err="1"/>
              <a:t>i</a:t>
            </a:r>
            <a:r>
              <a:rPr lang="en-US" dirty="0"/>
              <a:t> and bus </a:t>
            </a:r>
            <a:r>
              <a:rPr lang="en-US" b="1" i="1" dirty="0"/>
              <a:t>j</a:t>
            </a:r>
            <a:r>
              <a:rPr lang="en-US" dirty="0"/>
              <a:t>, copy the column of the </a:t>
            </a:r>
            <a:r>
              <a:rPr lang="en-US" b="1" i="1" dirty="0" err="1"/>
              <a:t>i-</a:t>
            </a:r>
            <a:r>
              <a:rPr lang="en-US" dirty="0" err="1"/>
              <a:t>th</a:t>
            </a:r>
            <a:r>
              <a:rPr lang="en-US" dirty="0"/>
              <a:t> bus of the BIBC matrix to the column of the </a:t>
            </a:r>
            <a:r>
              <a:rPr lang="en-US" b="1" i="1" dirty="0"/>
              <a:t>j-</a:t>
            </a:r>
            <a:r>
              <a:rPr lang="en-US" dirty="0" err="1"/>
              <a:t>th</a:t>
            </a:r>
            <a:r>
              <a:rPr lang="en-US" b="1" i="1" dirty="0"/>
              <a:t> </a:t>
            </a:r>
            <a:r>
              <a:rPr lang="en-US" dirty="0"/>
              <a:t>bus and fill a +1 to the position of the </a:t>
            </a:r>
            <a:r>
              <a:rPr lang="en-US" b="1" i="1" dirty="0"/>
              <a:t>k</a:t>
            </a:r>
            <a:r>
              <a:rPr lang="en-US" dirty="0"/>
              <a:t>-</a:t>
            </a:r>
            <a:r>
              <a:rPr lang="en-US" dirty="0" err="1"/>
              <a:t>th</a:t>
            </a:r>
            <a:r>
              <a:rPr lang="en-US" dirty="0"/>
              <a:t> row and the </a:t>
            </a:r>
            <a:r>
              <a:rPr lang="en-US" b="1" i="1" dirty="0"/>
              <a:t>j</a:t>
            </a:r>
            <a:r>
              <a:rPr lang="en-US" dirty="0"/>
              <a:t>-</a:t>
            </a:r>
            <a:r>
              <a:rPr lang="en-US" dirty="0" err="1"/>
              <a:t>th</a:t>
            </a:r>
            <a:r>
              <a:rPr lang="en-US" dirty="0"/>
              <a:t> bus column</a:t>
            </a:r>
          </a:p>
        </p:txBody>
      </p:sp>
      <p:sp>
        <p:nvSpPr>
          <p:cNvPr id="20" name="TextBox 19"/>
          <p:cNvSpPr txBox="1"/>
          <p:nvPr/>
        </p:nvSpPr>
        <p:spPr>
          <a:xfrm>
            <a:off x="190500" y="4643247"/>
            <a:ext cx="8596184" cy="830997"/>
          </a:xfrm>
          <a:prstGeom prst="rect">
            <a:avLst/>
          </a:prstGeom>
          <a:noFill/>
        </p:spPr>
        <p:txBody>
          <a:bodyPr wrap="square" rtlCol="0">
            <a:spAutoFit/>
          </a:bodyPr>
          <a:lstStyle/>
          <a:p>
            <a:pPr algn="just"/>
            <a:r>
              <a:rPr lang="en-US" b="1" i="1" dirty="0"/>
              <a:t>Step.3</a:t>
            </a:r>
            <a:r>
              <a:rPr lang="en-US" dirty="0"/>
              <a:t> Repeat </a:t>
            </a:r>
            <a:r>
              <a:rPr lang="en-US" b="1" i="1" dirty="0"/>
              <a:t>Step.2</a:t>
            </a:r>
            <a:r>
              <a:rPr lang="en-US" dirty="0"/>
              <a:t> until all line sections are included in the BIBC matrix</a:t>
            </a:r>
          </a:p>
        </p:txBody>
      </p:sp>
      <p:sp>
        <p:nvSpPr>
          <p:cNvPr id="21" name="Down Arrow 20"/>
          <p:cNvSpPr/>
          <p:nvPr/>
        </p:nvSpPr>
        <p:spPr bwMode="auto">
          <a:xfrm>
            <a:off x="4343400" y="3960287"/>
            <a:ext cx="484632" cy="50267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3646233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p:sp>
        <p:nvSpPr>
          <p:cNvPr id="21" name="TextBox 20"/>
          <p:cNvSpPr txBox="1"/>
          <p:nvPr/>
        </p:nvSpPr>
        <p:spPr>
          <a:xfrm>
            <a:off x="88847" y="3442180"/>
            <a:ext cx="4091887" cy="430887"/>
          </a:xfrm>
          <a:prstGeom prst="rect">
            <a:avLst/>
          </a:prstGeom>
          <a:noFill/>
        </p:spPr>
        <p:txBody>
          <a:bodyPr wrap="square" rtlCol="0">
            <a:spAutoFit/>
          </a:bodyPr>
          <a:lstStyle/>
          <a:p>
            <a:r>
              <a:rPr lang="en-US" sz="1100" dirty="0"/>
              <a:t>Fig.10 Equivalent Current Injection based Model of Distribution Network [5] </a:t>
            </a:r>
          </a:p>
        </p:txBody>
      </p:sp>
      <p:sp>
        <p:nvSpPr>
          <p:cNvPr id="3" name="Rectangle 2"/>
          <p:cNvSpPr/>
          <p:nvPr/>
        </p:nvSpPr>
        <p:spPr>
          <a:xfrm>
            <a:off x="990600" y="4716210"/>
            <a:ext cx="1802096" cy="584775"/>
          </a:xfrm>
          <a:prstGeom prst="rect">
            <a:avLst/>
          </a:prstGeom>
        </p:spPr>
        <p:txBody>
          <a:bodyPr wrap="none">
            <a:spAutoFit/>
          </a:bodyPr>
          <a:lstStyle/>
          <a:p>
            <a:r>
              <a:rPr lang="en-US" sz="1600" i="1" dirty="0"/>
              <a:t>V</a:t>
            </a:r>
            <a:r>
              <a:rPr lang="en-US" sz="1600" dirty="0"/>
              <a:t> is bus voltage </a:t>
            </a:r>
          </a:p>
          <a:p>
            <a:r>
              <a:rPr lang="en-US" sz="1600" dirty="0"/>
              <a:t>Z is line impedance</a:t>
            </a:r>
          </a:p>
        </p:txBody>
      </p:sp>
      <p:pic>
        <p:nvPicPr>
          <p:cNvPr id="2" name="Picture 1"/>
          <p:cNvPicPr>
            <a:picLocks noChangeAspect="1"/>
          </p:cNvPicPr>
          <p:nvPr/>
        </p:nvPicPr>
        <p:blipFill>
          <a:blip r:embed="rId3"/>
          <a:stretch>
            <a:fillRect/>
          </a:stretch>
        </p:blipFill>
        <p:spPr>
          <a:xfrm>
            <a:off x="9525" y="805539"/>
            <a:ext cx="4286250" cy="2600325"/>
          </a:xfrm>
          <a:prstGeom prst="rect">
            <a:avLst/>
          </a:prstGeom>
        </p:spPr>
      </p:pic>
      <p:sp>
        <p:nvSpPr>
          <p:cNvPr id="7" name="Rectangle 6"/>
          <p:cNvSpPr/>
          <p:nvPr/>
        </p:nvSpPr>
        <p:spPr>
          <a:xfrm>
            <a:off x="4229841" y="2898675"/>
            <a:ext cx="4837959" cy="338554"/>
          </a:xfrm>
          <a:prstGeom prst="rect">
            <a:avLst/>
          </a:prstGeom>
        </p:spPr>
        <p:txBody>
          <a:bodyPr wrap="square">
            <a:spAutoFit/>
          </a:bodyPr>
          <a:lstStyle/>
          <a:p>
            <a:r>
              <a:rPr lang="en-US" sz="1600" dirty="0"/>
              <a:t>Relationship between branch currents and bus voltages</a:t>
            </a:r>
          </a:p>
        </p:txBody>
      </p:sp>
      <mc:AlternateContent xmlns:mc="http://schemas.openxmlformats.org/markup-compatibility/2006" xmlns:a14="http://schemas.microsoft.com/office/drawing/2010/main">
        <mc:Choice Requires="a14">
          <p:sp>
            <p:nvSpPr>
              <p:cNvPr id="20" name="TextBox 9"/>
              <p:cNvSpPr txBox="1"/>
              <p:nvPr/>
            </p:nvSpPr>
            <p:spPr>
              <a:xfrm>
                <a:off x="5499117" y="990414"/>
                <a:ext cx="16448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1</m:t>
                              </m:r>
                            </m:sub>
                          </m:sSub>
                          <m:r>
                            <a:rPr lang="en-US" altLang="zh-CN" sz="1800" b="0" i="1" smtClean="0">
                              <a:latin typeface="Cambria Math" panose="02040503050406030204" pitchFamily="18" charset="0"/>
                            </a:rPr>
                            <m:t>𝑍</m:t>
                          </m:r>
                        </m:e>
                        <m:sub>
                          <m:r>
                            <a:rPr lang="en-US" sz="1800" b="0" i="1" smtClean="0">
                              <a:latin typeface="Cambria Math" panose="02040503050406030204" pitchFamily="18" charset="0"/>
                            </a:rPr>
                            <m:t>12</m:t>
                          </m:r>
                        </m:sub>
                      </m:sSub>
                    </m:oMath>
                  </m:oMathPara>
                </a14:m>
                <a:endParaRPr lang="en-US" sz="1800" dirty="0"/>
              </a:p>
            </p:txBody>
          </p:sp>
        </mc:Choice>
        <mc:Fallback xmlns="">
          <p:sp>
            <p:nvSpPr>
              <p:cNvPr id="20" name="TextBox 9"/>
              <p:cNvSpPr txBox="1">
                <a:spLocks noRot="1" noChangeAspect="1" noMove="1" noResize="1" noEditPoints="1" noAdjustHandles="1" noChangeArrowheads="1" noChangeShapeType="1" noTextEdit="1"/>
              </p:cNvSpPr>
              <p:nvPr/>
            </p:nvSpPr>
            <p:spPr>
              <a:xfrm>
                <a:off x="5499117" y="990414"/>
                <a:ext cx="1644873" cy="276999"/>
              </a:xfrm>
              <a:prstGeom prst="rect">
                <a:avLst/>
              </a:prstGeom>
              <a:blipFill>
                <a:blip r:embed="rId4"/>
                <a:stretch>
                  <a:fillRect l="-2593" r="-1111"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9"/>
              <p:cNvSpPr txBox="1"/>
              <p:nvPr/>
            </p:nvSpPr>
            <p:spPr>
              <a:xfrm>
                <a:off x="5499117" y="1431095"/>
                <a:ext cx="16608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b="0" i="1" smtClean="0">
                              <a:latin typeface="Cambria Math" panose="02040503050406030204" pitchFamily="18" charset="0"/>
                            </a:rPr>
                            <m:t>3</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𝑍</m:t>
                          </m:r>
                        </m:e>
                        <m:sub>
                          <m:r>
                            <a:rPr lang="en-US" altLang="zh-CN" sz="1800" b="0" i="1" smtClean="0">
                              <a:latin typeface="Cambria Math" panose="02040503050406030204" pitchFamily="18" charset="0"/>
                            </a:rPr>
                            <m:t>23</m:t>
                          </m:r>
                        </m:sub>
                      </m:sSub>
                    </m:oMath>
                  </m:oMathPara>
                </a14:m>
                <a:endParaRPr lang="en-US" sz="1800" dirty="0"/>
              </a:p>
            </p:txBody>
          </p:sp>
        </mc:Choice>
        <mc:Fallback xmlns="">
          <p:sp>
            <p:nvSpPr>
              <p:cNvPr id="22" name="TextBox 9"/>
              <p:cNvSpPr txBox="1">
                <a:spLocks noRot="1" noChangeAspect="1" noMove="1" noResize="1" noEditPoints="1" noAdjustHandles="1" noChangeArrowheads="1" noChangeShapeType="1" noTextEdit="1"/>
              </p:cNvSpPr>
              <p:nvPr/>
            </p:nvSpPr>
            <p:spPr>
              <a:xfrm>
                <a:off x="5499117" y="1431095"/>
                <a:ext cx="1660839" cy="276999"/>
              </a:xfrm>
              <a:prstGeom prst="rect">
                <a:avLst/>
              </a:prstGeom>
              <a:blipFill>
                <a:blip r:embed="rId5"/>
                <a:stretch>
                  <a:fillRect l="-2564" r="-1099"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9"/>
              <p:cNvSpPr txBox="1"/>
              <p:nvPr/>
            </p:nvSpPr>
            <p:spPr>
              <a:xfrm>
                <a:off x="5499117" y="1856601"/>
                <a:ext cx="16509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b="0" i="1" smtClean="0">
                              <a:latin typeface="Cambria Math" panose="02040503050406030204" pitchFamily="18" charset="0"/>
                            </a:rPr>
                            <m:t>4</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b="0" i="1" smtClean="0">
                                  <a:latin typeface="Cambria Math" panose="02040503050406030204" pitchFamily="18" charset="0"/>
                                </a:rPr>
                                <m:t>3</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b="0" i="1" smtClean="0">
                                  <a:latin typeface="Cambria Math" panose="02040503050406030204" pitchFamily="18" charset="0"/>
                                </a:rPr>
                                <m:t>3</m:t>
                              </m:r>
                            </m:sub>
                          </m:sSub>
                          <m:r>
                            <a:rPr lang="en-US" altLang="zh-CN" sz="1800" i="1">
                              <a:latin typeface="Cambria Math" panose="02040503050406030204" pitchFamily="18" charset="0"/>
                            </a:rPr>
                            <m:t>𝑍</m:t>
                          </m:r>
                        </m:e>
                        <m:sub>
                          <m:r>
                            <a:rPr lang="en-US" altLang="zh-CN" sz="1800" b="0" i="1" smtClean="0">
                              <a:latin typeface="Cambria Math" panose="02040503050406030204" pitchFamily="18" charset="0"/>
                            </a:rPr>
                            <m:t>34</m:t>
                          </m:r>
                        </m:sub>
                      </m:sSub>
                    </m:oMath>
                  </m:oMathPara>
                </a14:m>
                <a:endParaRPr lang="en-US" sz="1800" dirty="0"/>
              </a:p>
            </p:txBody>
          </p:sp>
        </mc:Choice>
        <mc:Fallback xmlns="">
          <p:sp>
            <p:nvSpPr>
              <p:cNvPr id="23" name="TextBox 9"/>
              <p:cNvSpPr txBox="1">
                <a:spLocks noRot="1" noChangeAspect="1" noMove="1" noResize="1" noEditPoints="1" noAdjustHandles="1" noChangeArrowheads="1" noChangeShapeType="1" noTextEdit="1"/>
              </p:cNvSpPr>
              <p:nvPr/>
            </p:nvSpPr>
            <p:spPr>
              <a:xfrm>
                <a:off x="5499117" y="1856601"/>
                <a:ext cx="1650965" cy="276999"/>
              </a:xfrm>
              <a:prstGeom prst="rect">
                <a:avLst/>
              </a:prstGeom>
              <a:blipFill>
                <a:blip r:embed="rId6"/>
                <a:stretch>
                  <a:fillRect l="-2583" r="-110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9"/>
              <p:cNvSpPr txBox="1"/>
              <p:nvPr/>
            </p:nvSpPr>
            <p:spPr>
              <a:xfrm>
                <a:off x="5508991" y="2303957"/>
                <a:ext cx="325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b="0" i="1" smtClean="0">
                              <a:latin typeface="Cambria Math" panose="02040503050406030204" pitchFamily="18" charset="0"/>
                            </a:rPr>
                            <m:t>4</m:t>
                          </m:r>
                        </m:sub>
                      </m:sSub>
                      <m:r>
                        <a:rPr lang="en-US" altLang="zh-CN" sz="1800" i="1">
                          <a:latin typeface="Cambria Math" panose="02040503050406030204" pitchFamily="18" charset="0"/>
                        </a:rPr>
                        <m:t>=</m:t>
                      </m:r>
                      <m:sSub>
                        <m:sSubPr>
                          <m:ctrlPr>
                            <a:rPr lang="en-US" sz="1800" i="1">
                              <a:latin typeface="Cambria Math" panose="02040503050406030204" pitchFamily="18" charset="0"/>
                            </a:rPr>
                          </m:ctrlPr>
                        </m:sSub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𝑍</m:t>
                          </m:r>
                        </m:e>
                        <m:sub>
                          <m:r>
                            <a:rPr lang="en-US" sz="1800" i="1">
                              <a:latin typeface="Cambria Math" panose="02040503050406030204" pitchFamily="18" charset="0"/>
                            </a:rPr>
                            <m:t>12</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𝑍</m:t>
                          </m:r>
                        </m:e>
                        <m:sub>
                          <m:r>
                            <a:rPr lang="en-US" altLang="zh-CN" sz="1800" i="1">
                              <a:latin typeface="Cambria Math" panose="02040503050406030204" pitchFamily="18" charset="0"/>
                            </a:rPr>
                            <m:t>23</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b="0" i="1" smtClean="0">
                                  <a:latin typeface="Cambria Math" panose="02040503050406030204" pitchFamily="18" charset="0"/>
                                </a:rPr>
                                <m:t>3</m:t>
                              </m:r>
                            </m:sub>
                          </m:sSub>
                          <m:r>
                            <a:rPr lang="en-US" altLang="zh-CN" sz="1800" i="1">
                              <a:latin typeface="Cambria Math" panose="02040503050406030204" pitchFamily="18" charset="0"/>
                            </a:rPr>
                            <m:t>𝑍</m:t>
                          </m:r>
                        </m:e>
                        <m:sub>
                          <m:r>
                            <a:rPr lang="en-US" altLang="zh-CN" sz="1800" b="0" i="1" smtClean="0">
                              <a:latin typeface="Cambria Math" panose="02040503050406030204" pitchFamily="18" charset="0"/>
                            </a:rPr>
                            <m:t>34</m:t>
                          </m:r>
                        </m:sub>
                      </m:sSub>
                    </m:oMath>
                  </m:oMathPara>
                </a14:m>
                <a:endParaRPr lang="en-US" sz="1800" dirty="0"/>
              </a:p>
            </p:txBody>
          </p:sp>
        </mc:Choice>
        <mc:Fallback xmlns="">
          <p:sp>
            <p:nvSpPr>
              <p:cNvPr id="24" name="TextBox 9"/>
              <p:cNvSpPr txBox="1">
                <a:spLocks noRot="1" noChangeAspect="1" noMove="1" noResize="1" noEditPoints="1" noAdjustHandles="1" noChangeArrowheads="1" noChangeShapeType="1" noTextEdit="1"/>
              </p:cNvSpPr>
              <p:nvPr/>
            </p:nvSpPr>
            <p:spPr>
              <a:xfrm>
                <a:off x="5508991" y="2303957"/>
                <a:ext cx="3252109" cy="276999"/>
              </a:xfrm>
              <a:prstGeom prst="rect">
                <a:avLst/>
              </a:prstGeom>
              <a:blipFill>
                <a:blip r:embed="rId7"/>
                <a:stretch>
                  <a:fillRect l="-1313" r="-375" b="-17778"/>
                </a:stretch>
              </a:blipFill>
            </p:spPr>
            <p:txBody>
              <a:bodyPr/>
              <a:lstStyle/>
              <a:p>
                <a:r>
                  <a:rPr lang="en-US">
                    <a:noFill/>
                  </a:rPr>
                  <a:t> </a:t>
                </a:r>
              </a:p>
            </p:txBody>
          </p:sp>
        </mc:Fallback>
      </mc:AlternateContent>
      <p:pic>
        <p:nvPicPr>
          <p:cNvPr id="8" name="Picture 7"/>
          <p:cNvPicPr>
            <a:picLocks noChangeAspect="1"/>
          </p:cNvPicPr>
          <p:nvPr/>
        </p:nvPicPr>
        <p:blipFill>
          <a:blip r:embed="rId8"/>
          <a:stretch>
            <a:fillRect/>
          </a:stretch>
        </p:blipFill>
        <p:spPr>
          <a:xfrm>
            <a:off x="4199784" y="3377191"/>
            <a:ext cx="4905375" cy="1285875"/>
          </a:xfrm>
          <a:prstGeom prst="rect">
            <a:avLst/>
          </a:prstGeom>
        </p:spPr>
      </p:pic>
      <mc:AlternateContent xmlns:mc="http://schemas.openxmlformats.org/markup-compatibility/2006" xmlns:a14="http://schemas.microsoft.com/office/drawing/2010/main">
        <mc:Choice Requires="a14">
          <p:sp>
            <p:nvSpPr>
              <p:cNvPr id="25" name="TextBox 9"/>
              <p:cNvSpPr txBox="1"/>
              <p:nvPr/>
            </p:nvSpPr>
            <p:spPr>
              <a:xfrm>
                <a:off x="5691105" y="4875609"/>
                <a:ext cx="1823576" cy="276999"/>
              </a:xfrm>
              <a:prstGeom prst="rect">
                <a:avLst/>
              </a:prstGeom>
              <a:noFill/>
            </p:spPr>
            <p:txBody>
              <a:bodyPr wrap="none" lIns="0" tIns="0" rIns="0" bIns="0" rtlCol="0">
                <a:spAutoFit/>
              </a:bodyPr>
              <a:lstStyle/>
              <a:p>
                <a:r>
                  <a:rPr lang="en-US" sz="1800" b="0" dirty="0">
                    <a:ea typeface="Cambria Math" panose="02040503050406030204" pitchFamily="18" charset="0"/>
                  </a:rPr>
                  <a:t>[</a:t>
                </a: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m:t>
                    </m:r>
                    <m:r>
                      <a:rPr lang="en-US" sz="1800" b="0" i="1" smtClean="0">
                        <a:latin typeface="Cambria Math" panose="02040503050406030204" pitchFamily="18" charset="0"/>
                        <a:ea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𝐵</m:t>
                        </m:r>
                        <m:r>
                          <a:rPr lang="en-US" altLang="zh-CN" sz="1800" b="0" i="1" smtClean="0">
                            <a:latin typeface="Cambria Math" panose="02040503050406030204" pitchFamily="18" charset="0"/>
                          </a:rPr>
                          <m:t>𝐶𝐵𝑉</m:t>
                        </m:r>
                      </m:e>
                    </m:d>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𝐵</m:t>
                        </m:r>
                      </m:e>
                    </m:d>
                  </m:oMath>
                </a14:m>
                <a:endParaRPr lang="en-US" sz="1800" dirty="0"/>
              </a:p>
            </p:txBody>
          </p:sp>
        </mc:Choice>
        <mc:Fallback xmlns="">
          <p:sp>
            <p:nvSpPr>
              <p:cNvPr id="25" name="TextBox 9"/>
              <p:cNvSpPr txBox="1">
                <a:spLocks noRot="1" noChangeAspect="1" noMove="1" noResize="1" noEditPoints="1" noAdjustHandles="1" noChangeArrowheads="1" noChangeShapeType="1" noTextEdit="1"/>
              </p:cNvSpPr>
              <p:nvPr/>
            </p:nvSpPr>
            <p:spPr>
              <a:xfrm>
                <a:off x="5691105" y="4875609"/>
                <a:ext cx="1823576" cy="276999"/>
              </a:xfrm>
              <a:prstGeom prst="rect">
                <a:avLst/>
              </a:prstGeom>
              <a:blipFill>
                <a:blip r:embed="rId9"/>
                <a:stretch>
                  <a:fillRect l="-8027" t="-28889" b="-51111"/>
                </a:stretch>
              </a:blipFill>
            </p:spPr>
            <p:txBody>
              <a:bodyPr/>
              <a:lstStyle/>
              <a:p>
                <a:r>
                  <a:rPr lang="en-US">
                    <a:noFill/>
                  </a:rPr>
                  <a:t> </a:t>
                </a:r>
              </a:p>
            </p:txBody>
          </p:sp>
        </mc:Fallback>
      </mc:AlternateContent>
      <p:sp>
        <p:nvSpPr>
          <p:cNvPr id="26" name="Rectangle 25"/>
          <p:cNvSpPr/>
          <p:nvPr/>
        </p:nvSpPr>
        <p:spPr>
          <a:xfrm>
            <a:off x="4180734" y="5160050"/>
            <a:ext cx="4817750" cy="584775"/>
          </a:xfrm>
          <a:prstGeom prst="rect">
            <a:avLst/>
          </a:prstGeom>
        </p:spPr>
        <p:txBody>
          <a:bodyPr wrap="square">
            <a:spAutoFit/>
          </a:bodyPr>
          <a:lstStyle/>
          <a:p>
            <a:pPr algn="just"/>
            <a:r>
              <a:rPr lang="en-US" sz="1600" dirty="0"/>
              <a:t>The constant BIBC matrix is a lower triangular matrix and contains values of 0 and line impedance only.</a:t>
            </a:r>
          </a:p>
        </p:txBody>
      </p:sp>
      <p:sp>
        <p:nvSpPr>
          <p:cNvPr id="9" name="Rectangle 8"/>
          <p:cNvSpPr/>
          <p:nvPr/>
        </p:nvSpPr>
        <p:spPr>
          <a:xfrm>
            <a:off x="4439248" y="606815"/>
            <a:ext cx="1694695" cy="338554"/>
          </a:xfrm>
          <a:prstGeom prst="rect">
            <a:avLst/>
          </a:prstGeom>
        </p:spPr>
        <p:txBody>
          <a:bodyPr wrap="none">
            <a:spAutoFit/>
          </a:bodyPr>
          <a:lstStyle/>
          <a:p>
            <a:pPr algn="just"/>
            <a:r>
              <a:rPr lang="en-US" sz="1600" dirty="0"/>
              <a:t>By using the KVL</a:t>
            </a:r>
          </a:p>
        </p:txBody>
      </p:sp>
      <p:sp>
        <p:nvSpPr>
          <p:cNvPr id="18"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394094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p:sp>
        <p:nvSpPr>
          <p:cNvPr id="2" name="Rectangle 1"/>
          <p:cNvSpPr/>
          <p:nvPr/>
        </p:nvSpPr>
        <p:spPr>
          <a:xfrm>
            <a:off x="190500" y="685800"/>
            <a:ext cx="8801100" cy="461665"/>
          </a:xfrm>
          <a:prstGeom prst="rect">
            <a:avLst/>
          </a:prstGeom>
        </p:spPr>
        <p:txBody>
          <a:bodyPr wrap="square">
            <a:spAutoFit/>
          </a:bodyPr>
          <a:lstStyle/>
          <a:p>
            <a:r>
              <a:rPr lang="en-US" dirty="0"/>
              <a:t>To build BCBV matrix:</a:t>
            </a:r>
          </a:p>
        </p:txBody>
      </p:sp>
      <mc:AlternateContent xmlns:mc="http://schemas.openxmlformats.org/markup-compatibility/2006" xmlns:a14="http://schemas.microsoft.com/office/drawing/2010/main">
        <mc:Choice Requires="a14">
          <p:sp>
            <p:nvSpPr>
              <p:cNvPr id="15" name="TextBox 14"/>
              <p:cNvSpPr txBox="1"/>
              <p:nvPr/>
            </p:nvSpPr>
            <p:spPr>
              <a:xfrm>
                <a:off x="190500" y="1091626"/>
                <a:ext cx="8596184" cy="830997"/>
              </a:xfrm>
              <a:prstGeom prst="rect">
                <a:avLst/>
              </a:prstGeom>
              <a:noFill/>
            </p:spPr>
            <p:txBody>
              <a:bodyPr wrap="square" rtlCol="0">
                <a:spAutoFit/>
              </a:bodyPr>
              <a:lstStyle/>
              <a:p>
                <a:pPr algn="just"/>
                <a:r>
                  <a:rPr lang="en-US" b="1" i="1" dirty="0"/>
                  <a:t>Step.1</a:t>
                </a:r>
                <a:r>
                  <a:rPr lang="en-US" dirty="0"/>
                  <a:t> For a distribution system with </a:t>
                </a:r>
                <a:r>
                  <a:rPr lang="en-US" b="1" i="1" dirty="0"/>
                  <a:t>m</a:t>
                </a:r>
                <a:r>
                  <a:rPr lang="en-US" dirty="0"/>
                  <a:t>-branch section and </a:t>
                </a:r>
                <a:r>
                  <a:rPr lang="en-US" b="1" i="1" dirty="0"/>
                  <a:t>n</a:t>
                </a:r>
                <a:r>
                  <a:rPr lang="en-US" dirty="0"/>
                  <a:t>-bus, the dimension of the BCBV matrix is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n</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e>
                    </m:d>
                  </m:oMath>
                </a14:m>
                <a:r>
                  <a:rPr lang="en-US"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190500" y="1091626"/>
                <a:ext cx="8596184" cy="830997"/>
              </a:xfrm>
              <a:prstGeom prst="rect">
                <a:avLst/>
              </a:prstGeom>
              <a:blipFill>
                <a:blip r:embed="rId3"/>
                <a:stretch>
                  <a:fillRect l="-1064" t="-5882" r="-1135" b="-16176"/>
                </a:stretch>
              </a:blipFill>
            </p:spPr>
            <p:txBody>
              <a:bodyPr/>
              <a:lstStyle/>
              <a:p>
                <a:r>
                  <a:rPr lang="en-US">
                    <a:noFill/>
                  </a:rPr>
                  <a:t> </a:t>
                </a:r>
              </a:p>
            </p:txBody>
          </p:sp>
        </mc:Fallback>
      </mc:AlternateContent>
      <p:sp>
        <p:nvSpPr>
          <p:cNvPr id="16" name="Down Arrow 15"/>
          <p:cNvSpPr/>
          <p:nvPr/>
        </p:nvSpPr>
        <p:spPr bwMode="auto">
          <a:xfrm>
            <a:off x="4348734" y="1955446"/>
            <a:ext cx="484632" cy="50267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7" name="TextBox 16"/>
              <p:cNvSpPr txBox="1"/>
              <p:nvPr/>
            </p:nvSpPr>
            <p:spPr>
              <a:xfrm>
                <a:off x="190500" y="2390627"/>
                <a:ext cx="8596184" cy="1599412"/>
              </a:xfrm>
              <a:prstGeom prst="rect">
                <a:avLst/>
              </a:prstGeom>
              <a:noFill/>
            </p:spPr>
            <p:txBody>
              <a:bodyPr wrap="square" rtlCol="0">
                <a:spAutoFit/>
              </a:bodyPr>
              <a:lstStyle/>
              <a:p>
                <a:pPr algn="just"/>
                <a:r>
                  <a:rPr lang="en-US" b="1" i="1" dirty="0"/>
                  <a:t>Step.2</a:t>
                </a:r>
                <a:r>
                  <a:rPr lang="en-US" dirty="0"/>
                  <a:t> If a line section is located between bus </a:t>
                </a:r>
                <a:r>
                  <a:rPr lang="en-US" b="1" i="1" dirty="0" err="1"/>
                  <a:t>i</a:t>
                </a:r>
                <a:r>
                  <a:rPr lang="en-US" dirty="0"/>
                  <a:t> and bus </a:t>
                </a:r>
                <a:r>
                  <a:rPr lang="en-US" b="1" i="1" dirty="0"/>
                  <a:t>j</a:t>
                </a:r>
                <a:r>
                  <a:rPr lang="en-US" dirty="0"/>
                  <a:t>, copy the column of the </a:t>
                </a:r>
                <a:r>
                  <a:rPr lang="en-US" b="1" i="1" dirty="0" err="1"/>
                  <a:t>i-</a:t>
                </a:r>
                <a:r>
                  <a:rPr lang="en-US" dirty="0" err="1"/>
                  <a:t>th</a:t>
                </a:r>
                <a:r>
                  <a:rPr lang="en-US" dirty="0"/>
                  <a:t> bus of the BCBV matrix to the column of the </a:t>
                </a:r>
                <a:r>
                  <a:rPr lang="en-US" b="1" i="1" dirty="0"/>
                  <a:t>j-</a:t>
                </a:r>
                <a:r>
                  <a:rPr lang="en-US" dirty="0" err="1"/>
                  <a:t>th</a:t>
                </a:r>
                <a:r>
                  <a:rPr lang="en-US" b="1" i="1" dirty="0"/>
                  <a:t> </a:t>
                </a:r>
                <a:r>
                  <a:rPr lang="en-US" dirty="0"/>
                  <a:t>bus and fill the line impedance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𝑖𝑗</m:t>
                        </m:r>
                      </m:sub>
                    </m:sSub>
                  </m:oMath>
                </a14:m>
                <a:r>
                  <a:rPr lang="en-US" dirty="0"/>
                  <a:t> to the position of the </a:t>
                </a:r>
                <a:r>
                  <a:rPr lang="en-US" b="1" i="1" dirty="0"/>
                  <a:t>j</a:t>
                </a:r>
                <a:r>
                  <a:rPr lang="en-US" dirty="0"/>
                  <a:t>-</a:t>
                </a:r>
                <a:r>
                  <a:rPr lang="en-US" dirty="0" err="1"/>
                  <a:t>th</a:t>
                </a:r>
                <a:r>
                  <a:rPr lang="en-US" dirty="0"/>
                  <a:t> row and the </a:t>
                </a:r>
                <a:r>
                  <a:rPr lang="en-US" b="1" i="1" dirty="0"/>
                  <a:t>k</a:t>
                </a:r>
                <a:r>
                  <a:rPr lang="en-US" dirty="0"/>
                  <a:t>-</a:t>
                </a:r>
                <a:r>
                  <a:rPr lang="en-US" dirty="0" err="1"/>
                  <a:t>th</a:t>
                </a:r>
                <a:r>
                  <a:rPr lang="en-US" dirty="0"/>
                  <a:t> bus column.</a:t>
                </a:r>
              </a:p>
            </p:txBody>
          </p:sp>
        </mc:Choice>
        <mc:Fallback xmlns="">
          <p:sp>
            <p:nvSpPr>
              <p:cNvPr id="17" name="TextBox 16"/>
              <p:cNvSpPr txBox="1">
                <a:spLocks noRot="1" noChangeAspect="1" noMove="1" noResize="1" noEditPoints="1" noAdjustHandles="1" noChangeArrowheads="1" noChangeShapeType="1" noTextEdit="1"/>
              </p:cNvSpPr>
              <p:nvPr/>
            </p:nvSpPr>
            <p:spPr>
              <a:xfrm>
                <a:off x="190500" y="2390627"/>
                <a:ext cx="8596184" cy="1599412"/>
              </a:xfrm>
              <a:prstGeom prst="rect">
                <a:avLst/>
              </a:prstGeom>
              <a:blipFill>
                <a:blip r:embed="rId4"/>
                <a:stretch>
                  <a:fillRect l="-1064" t="-3042" r="-1135" b="-7605"/>
                </a:stretch>
              </a:blipFill>
            </p:spPr>
            <p:txBody>
              <a:bodyPr/>
              <a:lstStyle/>
              <a:p>
                <a:r>
                  <a:rPr lang="en-US">
                    <a:noFill/>
                  </a:rPr>
                  <a:t> </a:t>
                </a:r>
              </a:p>
            </p:txBody>
          </p:sp>
        </mc:Fallback>
      </mc:AlternateContent>
      <p:sp>
        <p:nvSpPr>
          <p:cNvPr id="20" name="TextBox 19"/>
          <p:cNvSpPr txBox="1"/>
          <p:nvPr/>
        </p:nvSpPr>
        <p:spPr>
          <a:xfrm>
            <a:off x="152400" y="4527957"/>
            <a:ext cx="8596184" cy="830997"/>
          </a:xfrm>
          <a:prstGeom prst="rect">
            <a:avLst/>
          </a:prstGeom>
          <a:noFill/>
        </p:spPr>
        <p:txBody>
          <a:bodyPr wrap="square" rtlCol="0">
            <a:spAutoFit/>
          </a:bodyPr>
          <a:lstStyle/>
          <a:p>
            <a:pPr algn="just"/>
            <a:r>
              <a:rPr lang="en-US" b="1" i="1" dirty="0"/>
              <a:t>Step.3</a:t>
            </a:r>
            <a:r>
              <a:rPr lang="en-US" dirty="0"/>
              <a:t> Repeat </a:t>
            </a:r>
            <a:r>
              <a:rPr lang="en-US" b="1" i="1" dirty="0"/>
              <a:t>Step.2</a:t>
            </a:r>
            <a:r>
              <a:rPr lang="en-US" dirty="0"/>
              <a:t> until all line sections are included in the BCBV matrix.</a:t>
            </a:r>
          </a:p>
        </p:txBody>
      </p:sp>
      <p:sp>
        <p:nvSpPr>
          <p:cNvPr id="21" name="Down Arrow 20"/>
          <p:cNvSpPr/>
          <p:nvPr/>
        </p:nvSpPr>
        <p:spPr bwMode="auto">
          <a:xfrm>
            <a:off x="4348734" y="3966345"/>
            <a:ext cx="484632" cy="50267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121018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Power flow calculation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6" name="TextBox 5"/>
          <p:cNvSpPr txBox="1"/>
          <p:nvPr/>
        </p:nvSpPr>
        <p:spPr>
          <a:xfrm>
            <a:off x="76200" y="685800"/>
            <a:ext cx="8968946" cy="830997"/>
          </a:xfrm>
          <a:prstGeom prst="rect">
            <a:avLst/>
          </a:prstGeom>
          <a:noFill/>
        </p:spPr>
        <p:txBody>
          <a:bodyPr wrap="square" rtlCol="0">
            <a:spAutoFit/>
          </a:bodyPr>
          <a:lstStyle/>
          <a:p>
            <a:pPr algn="just"/>
            <a:r>
              <a:rPr lang="en-US" dirty="0"/>
              <a:t>Power flow analysis of power system is used to determine the steady state solution for a given set of bus loading condition. </a:t>
            </a:r>
          </a:p>
        </p:txBody>
      </p:sp>
      <mc:AlternateContent xmlns:mc="http://schemas.openxmlformats.org/markup-compatibility/2006" xmlns:a14="http://schemas.microsoft.com/office/drawing/2010/main">
        <mc:Choice Requires="a14">
          <p:sp>
            <p:nvSpPr>
              <p:cNvPr id="9" name="TextBox 8"/>
              <p:cNvSpPr txBox="1"/>
              <p:nvPr/>
            </p:nvSpPr>
            <p:spPr>
              <a:xfrm>
                <a:off x="2057400" y="1676400"/>
                <a:ext cx="5181483" cy="8198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𝑖𝑗</m:t>
                          </m:r>
                        </m:sub>
                      </m:sSub>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i="1">
                              <a:latin typeface="Cambria Math" panose="02040503050406030204" pitchFamily="18" charset="0"/>
                            </a:rPr>
                            <m:t>𝑗</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𝑖</m:t>
                              </m:r>
                            </m:sub>
                          </m:sSub>
                        </m:sup>
                        <m:e>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Sub>
                            </m:e>
                          </m:d>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𝑗</m:t>
                                  </m:r>
                                </m:sub>
                              </m:sSub>
                            </m:e>
                          </m:d>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m:t>
                                  </m:r>
                                </m:e>
                                <m:sub>
                                  <m:r>
                                    <a:rPr lang="en-US" sz="1800" b="0" i="1" smtClean="0">
                                      <a:latin typeface="Cambria Math" panose="02040503050406030204" pitchFamily="18" charset="0"/>
                                    </a:rPr>
                                    <m:t>𝑖𝑗</m:t>
                                  </m:r>
                                </m:sub>
                              </m:sSub>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func>
                                <m:funcPr>
                                  <m:ctrlPr>
                                    <a:rPr lang="en-US" sz="1800" i="1">
                                      <a:latin typeface="Cambria Math" panose="02040503050406030204" pitchFamily="18" charset="0"/>
                                    </a:rPr>
                                  </m:ctrlPr>
                                </m:funcPr>
                                <m:fName>
                                  <m:r>
                                    <m:rPr>
                                      <m:sty m:val="p"/>
                                    </m:rPr>
                                    <a:rPr lang="en-US" sz="1800" b="0" i="0" smtClean="0">
                                      <a:latin typeface="Cambria Math" panose="02040503050406030204" pitchFamily="18" charset="0"/>
                                    </a:rPr>
                                    <m:t>sin</m:t>
                                  </m:r>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e>
                          </m:d>
                        </m:e>
                      </m:nary>
                    </m:oMath>
                  </m:oMathPara>
                </a14:m>
                <a:endParaRPr lang="en-US" sz="1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057400" y="1676400"/>
                <a:ext cx="5181483" cy="81984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057400" y="2531391"/>
                <a:ext cx="5211811" cy="8198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𝑖𝑗</m:t>
                          </m:r>
                        </m:sub>
                      </m:sSub>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i="1">
                              <a:latin typeface="Cambria Math" panose="02040503050406030204" pitchFamily="18" charset="0"/>
                            </a:rPr>
                            <m:t>𝑗</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𝑖</m:t>
                              </m:r>
                            </m:sub>
                          </m:sSub>
                        </m:sup>
                        <m:e>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Sub>
                            </m:e>
                          </m:d>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𝑗</m:t>
                                  </m:r>
                                </m:sub>
                              </m:sSub>
                            </m:e>
                          </m:d>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m:t>
                                  </m:r>
                                </m:e>
                                <m:sub>
                                  <m:r>
                                    <a:rPr lang="en-US" sz="1800" b="0" i="1" smtClean="0">
                                      <a:latin typeface="Cambria Math" panose="02040503050406030204" pitchFamily="18" charset="0"/>
                                    </a:rPr>
                                    <m:t>𝑖𝑗</m:t>
                                  </m:r>
                                </m:sub>
                              </m:sSub>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func>
                                <m:funcPr>
                                  <m:ctrlPr>
                                    <a:rPr lang="en-US" sz="1800" i="1">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e>
                          </m:d>
                        </m:e>
                      </m:nary>
                    </m:oMath>
                  </m:oMathPara>
                </a14:m>
                <a:endParaRPr lang="en-US" sz="1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2057400" y="2531391"/>
                <a:ext cx="5211811" cy="8198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400" y="3386382"/>
                <a:ext cx="8892746" cy="2367828"/>
              </a:xfrm>
              <a:prstGeom prst="rect">
                <a:avLst/>
              </a:prstGeom>
            </p:spPr>
            <p:txBody>
              <a:bodyPr wrap="square">
                <a:spAutoFit/>
              </a:bodyPr>
              <a:lstStyle/>
              <a:p>
                <a:pPr algn="just"/>
                <a:r>
                  <a:rPr lang="en-US" dirty="0"/>
                  <a:t>Parameters</a:t>
                </a:r>
              </a:p>
              <a:p>
                <a:pPr marL="800100" lvl="1" indent="-342900" algn="just">
                  <a:buFont typeface="Arial" panose="020B0604020202020204" pitchFamily="34" charset="0"/>
                  <a:buChar char="•"/>
                </a:pPr>
                <a:r>
                  <a:rPr lang="en-US" dirty="0"/>
                  <a:t>Network topology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𝑖</m:t>
                        </m:r>
                      </m:sub>
                    </m:sSub>
                  </m:oMath>
                </a14:m>
                <a:endParaRPr lang="en-US" dirty="0"/>
              </a:p>
              <a:p>
                <a:pPr marL="800100" lvl="1" indent="-342900" algn="just">
                  <a:buFont typeface="Arial" panose="020B0604020202020204" pitchFamily="34" charset="0"/>
                  <a:buChar char="•"/>
                </a:pPr>
                <a:r>
                  <a:rPr lang="en-US" dirty="0"/>
                  <a:t>Line conductance and </a:t>
                </a:r>
                <a:r>
                  <a:rPr lang="en-US" dirty="0" err="1"/>
                  <a:t>susceptance</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𝑖𝑗</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𝑖𝑗</m:t>
                        </m:r>
                      </m:sub>
                    </m:sSub>
                  </m:oMath>
                </a14:m>
                <a:endParaRPr lang="en-US" dirty="0"/>
              </a:p>
              <a:p>
                <a:pPr algn="just"/>
                <a:r>
                  <a:rPr lang="en-US" dirty="0"/>
                  <a:t>Variables </a:t>
                </a:r>
              </a:p>
              <a:p>
                <a:pPr marL="800100" lvl="1" indent="-342900" algn="just">
                  <a:buFont typeface="Arial" panose="020B0604020202020204" pitchFamily="34" charset="0"/>
                  <a:buChar char="•"/>
                </a:pPr>
                <a:r>
                  <a:rPr lang="en-US" dirty="0"/>
                  <a:t>Bus voltage magnitudes and bus phase angles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oMath>
                </a14:m>
                <a:endParaRPr lang="en-US" dirty="0"/>
              </a:p>
              <a:p>
                <a:pPr marL="800100" lvl="1" indent="-342900" algn="just">
                  <a:buFont typeface="Arial" panose="020B0604020202020204" pitchFamily="34" charset="0"/>
                  <a:buChar char="•"/>
                </a:pPr>
                <a:r>
                  <a:rPr lang="en-US" dirty="0"/>
                  <a:t>Line active and reactive power flow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r>
                          <a:rPr lang="en-US" b="0" i="1" smtClean="0">
                            <a:latin typeface="Cambria Math" panose="02040503050406030204" pitchFamily="18" charset="0"/>
                          </a:rPr>
                          <m:t>𝑗</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r>
                          <a:rPr lang="en-US" b="0" i="1" smtClean="0">
                            <a:latin typeface="Cambria Math" panose="02040503050406030204" pitchFamily="18" charset="0"/>
                          </a:rPr>
                          <m:t>𝑗</m:t>
                        </m:r>
                      </m:sub>
                    </m:sSub>
                  </m:oMath>
                </a14:m>
                <a:endParaRPr lang="en-US" b="0" dirty="0"/>
              </a:p>
            </p:txBody>
          </p:sp>
        </mc:Choice>
        <mc:Fallback xmlns="">
          <p:sp>
            <p:nvSpPr>
              <p:cNvPr id="3" name="Rectangle 2"/>
              <p:cNvSpPr>
                <a:spLocks noRot="1" noChangeAspect="1" noMove="1" noResize="1" noEditPoints="1" noAdjustHandles="1" noChangeArrowheads="1" noChangeShapeType="1" noTextEdit="1"/>
              </p:cNvSpPr>
              <p:nvPr/>
            </p:nvSpPr>
            <p:spPr>
              <a:xfrm>
                <a:off x="152400" y="3386382"/>
                <a:ext cx="8892746" cy="2367828"/>
              </a:xfrm>
              <a:prstGeom prst="rect">
                <a:avLst/>
              </a:prstGeom>
              <a:blipFill>
                <a:blip r:embed="rId4"/>
                <a:stretch>
                  <a:fillRect l="-1028" t="-2062" b="-3866"/>
                </a:stretch>
              </a:blipFill>
            </p:spPr>
            <p:txBody>
              <a:bodyPr/>
              <a:lstStyle/>
              <a:p>
                <a:r>
                  <a:rPr lang="en-US">
                    <a:noFill/>
                  </a:rPr>
                  <a:t> </a:t>
                </a:r>
              </a:p>
            </p:txBody>
          </p:sp>
        </mc:Fallback>
      </mc:AlternateContent>
    </p:spTree>
    <p:extLst>
      <p:ext uri="{BB962C8B-B14F-4D97-AF65-F5344CB8AC3E}">
        <p14:creationId xmlns:p14="http://schemas.microsoft.com/office/powerpoint/2010/main" val="222614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T</a:t>
            </a:r>
            <a:r>
              <a:rPr lang="en-US" altLang="zh-CN" sz="2800" kern="0" dirty="0">
                <a:latin typeface="Times New Roman" panose="02020603050405020304" pitchFamily="18" charset="0"/>
                <a:cs typeface="Times New Roman" panose="02020603050405020304" pitchFamily="18" charset="0"/>
              </a:rPr>
              <a:t>hree-phase </a:t>
            </a:r>
            <a:r>
              <a:rPr lang="en-US" sz="2800" kern="0" dirty="0">
                <a:latin typeface="Times New Roman" panose="02020603050405020304" pitchFamily="18" charset="0"/>
                <a:cs typeface="Times New Roman" panose="02020603050405020304" pitchFamily="18" charset="0"/>
              </a:rPr>
              <a:t>BCBV matrix   </a:t>
            </a:r>
            <a:r>
              <a:rPr lang="en-US" sz="2800" kern="0" dirty="0"/>
              <a:t>                                                                                                                                                                                                                                                                                                                                                                                                                                                                                                                                                                                                                                                                                                                                                                         </a:t>
            </a:r>
          </a:p>
        </p:txBody>
      </p:sp>
      <mc:AlternateContent xmlns:mc="http://schemas.openxmlformats.org/markup-compatibility/2006" xmlns:a14="http://schemas.microsoft.com/office/drawing/2010/main">
        <mc:Choice Requires="a14">
          <p:sp>
            <p:nvSpPr>
              <p:cNvPr id="2" name="Rectangle 1"/>
              <p:cNvSpPr/>
              <p:nvPr/>
            </p:nvSpPr>
            <p:spPr>
              <a:xfrm>
                <a:off x="190500" y="685800"/>
                <a:ext cx="8801100" cy="2554545"/>
              </a:xfrm>
              <a:prstGeom prst="rect">
                <a:avLst/>
              </a:prstGeom>
            </p:spPr>
            <p:txBody>
              <a:bodyPr wrap="square">
                <a:spAutoFit/>
              </a:bodyPr>
              <a:lstStyle/>
              <a:p>
                <a:pPr algn="just"/>
                <a:r>
                  <a:rPr lang="en-US" sz="2000" dirty="0"/>
                  <a:t>The algorithm can easily be expanded to a multiphase line section or bus. </a:t>
                </a:r>
              </a:p>
              <a:p>
                <a:pPr algn="just"/>
                <a:endParaRPr lang="en-US" sz="2000" dirty="0"/>
              </a:p>
              <a:p>
                <a:pPr algn="just"/>
                <a:r>
                  <a:rPr lang="en-US" sz="2000" dirty="0"/>
                  <a:t>For example, if the line section between bus </a:t>
                </a:r>
                <a:r>
                  <a:rPr lang="en-US" sz="2000" b="1" i="1" dirty="0" err="1"/>
                  <a:t>i</a:t>
                </a:r>
                <a:r>
                  <a:rPr lang="en-US" sz="2000" dirty="0"/>
                  <a:t> and bus </a:t>
                </a:r>
                <a:r>
                  <a:rPr lang="en-US" sz="2000" b="1" i="1" dirty="0"/>
                  <a:t>j </a:t>
                </a:r>
                <a:r>
                  <a:rPr lang="en-US" sz="2000" dirty="0"/>
                  <a:t>is a three-phase line section, the corresponding branch current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𝐵</m:t>
                        </m:r>
                      </m:e>
                      <m:sub>
                        <m:r>
                          <a:rPr lang="en-US" sz="2000" b="0" i="1" smtClean="0">
                            <a:latin typeface="Cambria Math" panose="02040503050406030204" pitchFamily="18" charset="0"/>
                          </a:rPr>
                          <m:t>𝑖</m:t>
                        </m:r>
                      </m:sub>
                    </m:sSub>
                  </m:oMath>
                </a14:m>
                <a:r>
                  <a:rPr lang="en-US" sz="2000" dirty="0"/>
                  <a:t> will be a </a:t>
                </a:r>
                <a14:m>
                  <m:oMath xmlns:m="http://schemas.openxmlformats.org/officeDocument/2006/math">
                    <m:r>
                      <a:rPr lang="en-US" sz="2000" b="0" i="1" smtClean="0">
                        <a:latin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×1</m:t>
                    </m:r>
                  </m:oMath>
                </a14:m>
                <a:r>
                  <a:rPr lang="en-US" sz="2000" dirty="0"/>
                  <a:t> vector and the in the BIBC matrix will be a </a:t>
                </a:r>
                <a14:m>
                  <m:oMath xmlns:m="http://schemas.openxmlformats.org/officeDocument/2006/math">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m:t>
                    </m:r>
                  </m:oMath>
                </a14:m>
                <a:r>
                  <a:rPr lang="en-US" sz="2000" dirty="0"/>
                  <a:t> identity matrix.</a:t>
                </a:r>
              </a:p>
              <a:p>
                <a:pPr algn="just"/>
                <a:endParaRPr lang="en-US" sz="2000" dirty="0"/>
              </a:p>
              <a:p>
                <a:pPr algn="just"/>
                <a:r>
                  <a:rPr lang="en-US" sz="2000" dirty="0"/>
                  <a:t>Similarly, if the line section between bus </a:t>
                </a:r>
                <a:r>
                  <a:rPr lang="en-US" sz="2000" b="1" i="1" dirty="0" err="1"/>
                  <a:t>i</a:t>
                </a:r>
                <a:r>
                  <a:rPr lang="en-US" sz="2000" b="1" i="1" dirty="0"/>
                  <a:t> </a:t>
                </a:r>
                <a:r>
                  <a:rPr lang="en-US" sz="2000" dirty="0"/>
                  <a:t>and bus </a:t>
                </a:r>
                <a:r>
                  <a:rPr lang="en-US" sz="2000" b="1" i="1" dirty="0"/>
                  <a:t>j </a:t>
                </a:r>
                <a:r>
                  <a:rPr lang="en-US" sz="2000" dirty="0"/>
                  <a:t>is a three-phase line section, the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oMath>
                </a14:m>
                <a:r>
                  <a:rPr lang="en-US" sz="2000" dirty="0"/>
                  <a:t> in the BCBV matrix is a </a:t>
                </a:r>
                <a14:m>
                  <m:oMath xmlns:m="http://schemas.openxmlformats.org/officeDocument/2006/math">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×3</m:t>
                    </m:r>
                  </m:oMath>
                </a14:m>
                <a:r>
                  <a:rPr lang="en-US" sz="2000" dirty="0"/>
                  <a:t> impedance matrix as follows.</a:t>
                </a:r>
              </a:p>
            </p:txBody>
          </p:sp>
        </mc:Choice>
        <mc:Fallback xmlns="">
          <p:sp>
            <p:nvSpPr>
              <p:cNvPr id="2" name="Rectangle 1"/>
              <p:cNvSpPr>
                <a:spLocks noRot="1" noChangeAspect="1" noMove="1" noResize="1" noEditPoints="1" noAdjustHandles="1" noChangeArrowheads="1" noChangeShapeType="1" noTextEdit="1"/>
              </p:cNvSpPr>
              <p:nvPr/>
            </p:nvSpPr>
            <p:spPr>
              <a:xfrm>
                <a:off x="190500" y="685800"/>
                <a:ext cx="8801100" cy="2554545"/>
              </a:xfrm>
              <a:prstGeom prst="rect">
                <a:avLst/>
              </a:prstGeom>
              <a:blipFill>
                <a:blip r:embed="rId3"/>
                <a:stretch>
                  <a:fillRect l="-693" t="-1432" r="-762" b="-3103"/>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39618" y="3582401"/>
            <a:ext cx="4051394" cy="1757655"/>
          </a:xfrm>
          <a:prstGeom prst="rect">
            <a:avLst/>
          </a:prstGeom>
        </p:spPr>
      </p:pic>
      <p:sp>
        <p:nvSpPr>
          <p:cNvPr id="9"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
        <p:nvSpPr>
          <p:cNvPr id="10" name="TextBox 9"/>
          <p:cNvSpPr txBox="1"/>
          <p:nvPr/>
        </p:nvSpPr>
        <p:spPr>
          <a:xfrm>
            <a:off x="1600200" y="5345668"/>
            <a:ext cx="6248400" cy="307777"/>
          </a:xfrm>
          <a:prstGeom prst="rect">
            <a:avLst/>
          </a:prstGeom>
          <a:noFill/>
        </p:spPr>
        <p:txBody>
          <a:bodyPr wrap="square" rtlCol="0">
            <a:spAutoFit/>
          </a:bodyPr>
          <a:lstStyle/>
          <a:p>
            <a:pPr algn="ctr"/>
            <a:r>
              <a:rPr lang="en-US" sz="1400" dirty="0"/>
              <a:t>Fig.11 Three-phase line section model [5]</a:t>
            </a:r>
          </a:p>
        </p:txBody>
      </p:sp>
      <mc:AlternateContent xmlns:mc="http://schemas.openxmlformats.org/markup-compatibility/2006" xmlns:a14="http://schemas.microsoft.com/office/drawing/2010/main">
        <mc:Choice Requires="a14">
          <p:sp>
            <p:nvSpPr>
              <p:cNvPr id="7" name="TextBox 6"/>
              <p:cNvSpPr txBox="1"/>
              <p:nvPr/>
            </p:nvSpPr>
            <p:spPr>
              <a:xfrm>
                <a:off x="4312650" y="3935667"/>
                <a:ext cx="4481099" cy="10511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𝑎𝑏</m:t>
                                    </m:r>
                                    <m:r>
                                      <a:rPr lang="en-US" i="1">
                                        <a:latin typeface="Cambria Math" panose="02040503050406030204" pitchFamily="18" charset="0"/>
                                      </a:rPr>
                                      <m:t>−</m:t>
                                    </m:r>
                                    <m:r>
                                      <a:rPr lang="en-US" i="1">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𝑎</m:t>
                                    </m:r>
                                    <m:r>
                                      <a:rPr lang="en-US" b="0" i="1" smtClean="0">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𝑏𝑎</m:t>
                                    </m:r>
                                    <m:r>
                                      <a:rPr lang="en-US" i="1">
                                        <a:latin typeface="Cambria Math" panose="02040503050406030204" pitchFamily="18" charset="0"/>
                                      </a:rPr>
                                      <m:t>−</m:t>
                                    </m:r>
                                    <m:r>
                                      <a:rPr lang="en-US" i="1">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𝑏𝑐</m:t>
                                    </m:r>
                                    <m:r>
                                      <a:rPr lang="en-US" i="1">
                                        <a:latin typeface="Cambria Math" panose="02040503050406030204" pitchFamily="18" charset="0"/>
                                      </a:rPr>
                                      <m:t>−</m:t>
                                    </m:r>
                                    <m:r>
                                      <a:rPr lang="en-US" i="1">
                                        <a:latin typeface="Cambria Math" panose="02040503050406030204" pitchFamily="18" charset="0"/>
                                      </a:rPr>
                                      <m:t>𝑛</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𝑐𝑎</m:t>
                                    </m:r>
                                    <m:r>
                                      <a:rPr lang="en-US" i="1">
                                        <a:latin typeface="Cambria Math" panose="02040503050406030204" pitchFamily="18" charset="0"/>
                                      </a:rPr>
                                      <m:t>−</m:t>
                                    </m:r>
                                    <m:r>
                                      <a:rPr lang="en-US" i="1">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𝑐𝑐</m:t>
                                    </m:r>
                                    <m:r>
                                      <a:rPr lang="en-US" i="1">
                                        <a:latin typeface="Cambria Math" panose="02040503050406030204" pitchFamily="18" charset="0"/>
                                      </a:rPr>
                                      <m:t>−</m:t>
                                    </m:r>
                                    <m:r>
                                      <a:rPr lang="en-US" i="1">
                                        <a:latin typeface="Cambria Math" panose="02040503050406030204" pitchFamily="18" charset="0"/>
                                      </a:rPr>
                                      <m:t>𝑛</m:t>
                                    </m:r>
                                  </m:sub>
                                </m:sSub>
                              </m:e>
                            </m:mr>
                          </m:m>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312650" y="3935667"/>
                <a:ext cx="4481099" cy="105112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6485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22" name="Down Arrow 21"/>
          <p:cNvSpPr/>
          <p:nvPr/>
        </p:nvSpPr>
        <p:spPr bwMode="auto">
          <a:xfrm>
            <a:off x="4038211" y="2012612"/>
            <a:ext cx="484632" cy="50267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 name="TextBox 9"/>
              <p:cNvSpPr txBox="1"/>
              <p:nvPr/>
            </p:nvSpPr>
            <p:spPr>
              <a:xfrm>
                <a:off x="2295525" y="2665954"/>
                <a:ext cx="7772400" cy="276999"/>
              </a:xfrm>
              <a:prstGeom prst="rect">
                <a:avLst/>
              </a:prstGeom>
              <a:noFill/>
            </p:spPr>
            <p:txBody>
              <a:bodyPr wrap="square" lIns="0" tIns="0" rIns="0" bIns="0" rtlCol="0">
                <a:spAutoFit/>
              </a:bodyPr>
              <a:lstStyle/>
              <a:p>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m:t>
                    </m:r>
                    <m:r>
                      <a:rPr lang="en-US" sz="1800" b="0" i="1" smtClean="0">
                        <a:latin typeface="Cambria Math" panose="02040503050406030204" pitchFamily="18" charset="0"/>
                        <a:ea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𝐵</m:t>
                        </m:r>
                        <m:r>
                          <a:rPr lang="en-US" altLang="zh-CN" sz="1800" b="0" i="1" smtClean="0">
                            <a:latin typeface="Cambria Math" panose="02040503050406030204" pitchFamily="18" charset="0"/>
                          </a:rPr>
                          <m:t>𝐶𝐵𝑉</m:t>
                        </m:r>
                      </m:e>
                    </m:d>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𝐵</m:t>
                        </m:r>
                      </m:e>
                    </m:d>
                    <m:r>
                      <a:rPr lang="en-US" sz="1800" i="1">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𝐵𝐶𝐵𝑉</m:t>
                        </m:r>
                      </m:e>
                    </m:d>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𝐵𝐼𝐵𝐶</m:t>
                        </m:r>
                      </m:e>
                    </m:d>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𝐼</m:t>
                        </m:r>
                      </m:e>
                    </m:d>
                  </m:oMath>
                </a14:m>
                <a:r>
                  <a:rPr lang="en-US" altLang="zh-CN" sz="1800" dirty="0"/>
                  <a:t>=</a:t>
                </a:r>
                <a14:m>
                  <m:oMath xmlns:m="http://schemas.openxmlformats.org/officeDocument/2006/math">
                    <m:d>
                      <m:dPr>
                        <m:begChr m:val="["/>
                        <m:endChr m:val="]"/>
                        <m:ctrlPr>
                          <a:rPr lang="en-US" altLang="zh-CN" sz="1800" i="1">
                            <a:latin typeface="Cambria Math" panose="02040503050406030204" pitchFamily="18" charset="0"/>
                          </a:rPr>
                        </m:ctrlPr>
                      </m:dPr>
                      <m:e>
                        <m:r>
                          <a:rPr lang="en-US" altLang="zh-CN" sz="1800" b="1" i="1" smtClean="0">
                            <a:latin typeface="Cambria Math" panose="02040503050406030204" pitchFamily="18" charset="0"/>
                          </a:rPr>
                          <m:t>𝑫𝑳𝑭</m:t>
                        </m:r>
                      </m:e>
                    </m:d>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𝐼</m:t>
                        </m:r>
                      </m:e>
                    </m:d>
                  </m:oMath>
                </a14:m>
                <a:endParaRPr lang="en-US" sz="1800" dirty="0"/>
              </a:p>
            </p:txBody>
          </p:sp>
        </mc:Choice>
        <mc:Fallback xmlns="">
          <p:sp>
            <p:nvSpPr>
              <p:cNvPr id="23" name="TextBox 9"/>
              <p:cNvSpPr txBox="1">
                <a:spLocks noRot="1" noChangeAspect="1" noMove="1" noResize="1" noEditPoints="1" noAdjustHandles="1" noChangeArrowheads="1" noChangeShapeType="1" noTextEdit="1"/>
              </p:cNvSpPr>
              <p:nvPr/>
            </p:nvSpPr>
            <p:spPr>
              <a:xfrm>
                <a:off x="2295525" y="2665954"/>
                <a:ext cx="7772400" cy="276999"/>
              </a:xfrm>
              <a:prstGeom prst="rect">
                <a:avLst/>
              </a:prstGeom>
              <a:blipFill>
                <a:blip r:embed="rId3"/>
                <a:stretch>
                  <a:fillRect l="-1490" t="-28261" b="-50000"/>
                </a:stretch>
              </a:blipFill>
            </p:spPr>
            <p:txBody>
              <a:bodyPr/>
              <a:lstStyle/>
              <a:p>
                <a:r>
                  <a:rPr lang="en-US">
                    <a:noFill/>
                  </a:rPr>
                  <a:t> </a:t>
                </a:r>
              </a:p>
            </p:txBody>
          </p:sp>
        </mc:Fallback>
      </mc:AlternateContent>
      <p:sp>
        <p:nvSpPr>
          <p:cNvPr id="24" name="TextBox 23"/>
          <p:cNvSpPr txBox="1"/>
          <p:nvPr/>
        </p:nvSpPr>
        <p:spPr>
          <a:xfrm>
            <a:off x="152400" y="705783"/>
            <a:ext cx="8839200" cy="707886"/>
          </a:xfrm>
          <a:prstGeom prst="rect">
            <a:avLst/>
          </a:prstGeom>
          <a:noFill/>
        </p:spPr>
        <p:txBody>
          <a:bodyPr wrap="square" rtlCol="0">
            <a:spAutoFit/>
          </a:bodyPr>
          <a:lstStyle/>
          <a:p>
            <a:pPr algn="just"/>
            <a:r>
              <a:rPr lang="en-US" sz="2000" dirty="0"/>
              <a:t>Distribution Load Flow (</a:t>
            </a:r>
            <a:r>
              <a:rPr lang="en-US" sz="2000" b="1" dirty="0"/>
              <a:t>DLF</a:t>
            </a:r>
            <a:r>
              <a:rPr lang="en-US" sz="2000" dirty="0"/>
              <a:t>) matrix is a multiplication matrix of BCBV and BIBC matrices. </a:t>
            </a:r>
          </a:p>
        </p:txBody>
      </p:sp>
      <mc:AlternateContent xmlns:mc="http://schemas.openxmlformats.org/markup-compatibility/2006" xmlns:a14="http://schemas.microsoft.com/office/drawing/2010/main">
        <mc:Choice Requires="a14">
          <p:sp>
            <p:nvSpPr>
              <p:cNvPr id="25" name="TextBox 9"/>
              <p:cNvSpPr txBox="1"/>
              <p:nvPr/>
            </p:nvSpPr>
            <p:spPr>
              <a:xfrm>
                <a:off x="408248" y="3904840"/>
                <a:ext cx="3535327" cy="6585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𝐼</m:t>
                          </m:r>
                        </m:e>
                        <m:sub>
                          <m:r>
                            <a:rPr lang="en-US" sz="1800" b="0" i="1" smtClean="0">
                              <a:latin typeface="Cambria Math" panose="02040503050406030204" pitchFamily="18" charset="0"/>
                            </a:rPr>
                            <m:t>𝑖</m:t>
                          </m:r>
                        </m:sub>
                        <m:sup>
                          <m:r>
                            <a:rPr lang="en-US" sz="1800" b="0" i="1" smtClean="0">
                              <a:latin typeface="Cambria Math" panose="02040503050406030204" pitchFamily="18" charset="0"/>
                            </a:rPr>
                            <m:t>𝑘</m:t>
                          </m:r>
                        </m:sup>
                      </m:sSubSup>
                      <m:r>
                        <a:rPr lang="en-US" sz="1800" b="0" i="1" smtClean="0">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𝐼</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r>
                        <a:rPr lang="en-US" sz="1800" b="0" i="1" smtClean="0">
                          <a:latin typeface="Cambria Math" panose="02040503050406030204" pitchFamily="18" charset="0"/>
                        </a:rPr>
                        <m:t>+</m:t>
                      </m:r>
                      <m:r>
                        <a:rPr lang="en-US" sz="1800" b="0" i="1" smtClean="0">
                          <a:latin typeface="Cambria Math" panose="02040503050406030204" pitchFamily="18" charset="0"/>
                        </a:rPr>
                        <m:t>𝑗</m:t>
                      </m:r>
                      <m:sSubSup>
                        <m:sSubSupPr>
                          <m:ctrlPr>
                            <a:rPr lang="en-US" sz="1800" i="1">
                              <a:latin typeface="Cambria Math" panose="02040503050406030204" pitchFamily="18" charset="0"/>
                            </a:rPr>
                          </m:ctrlPr>
                        </m:sSubSupPr>
                        <m:e>
                          <m:r>
                            <a:rPr lang="en-US" sz="1800" i="1">
                              <a:latin typeface="Cambria Math" panose="02040503050406030204" pitchFamily="18" charset="0"/>
                            </a:rPr>
                            <m:t>𝐼</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𝑗</m:t>
                                      </m:r>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𝑖</m:t>
                                          </m:r>
                                        </m:sub>
                                      </m:sSub>
                                    </m:e>
                                  </m:d>
                                </m:num>
                                <m:den>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den>
                              </m:f>
                            </m:e>
                          </m:d>
                        </m:e>
                        <m:sup>
                          <m:r>
                            <a:rPr lang="en-US" sz="1800" b="0" i="1" smtClean="0">
                              <a:latin typeface="Cambria Math" panose="02040503050406030204" pitchFamily="18" charset="0"/>
                            </a:rPr>
                            <m:t>∗</m:t>
                          </m:r>
                        </m:sup>
                      </m:sSup>
                    </m:oMath>
                  </m:oMathPara>
                </a14:m>
                <a:endParaRPr lang="en-US" sz="1800" dirty="0"/>
              </a:p>
            </p:txBody>
          </p:sp>
        </mc:Choice>
        <mc:Fallback xmlns="">
          <p:sp>
            <p:nvSpPr>
              <p:cNvPr id="25" name="TextBox 9"/>
              <p:cNvSpPr txBox="1">
                <a:spLocks noRot="1" noChangeAspect="1" noMove="1" noResize="1" noEditPoints="1" noAdjustHandles="1" noChangeArrowheads="1" noChangeShapeType="1" noTextEdit="1"/>
              </p:cNvSpPr>
              <p:nvPr/>
            </p:nvSpPr>
            <p:spPr>
              <a:xfrm>
                <a:off x="408248" y="3904840"/>
                <a:ext cx="3535327" cy="6585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9"/>
              <p:cNvSpPr txBox="1"/>
              <p:nvPr/>
            </p:nvSpPr>
            <p:spPr>
              <a:xfrm>
                <a:off x="761229" y="4832302"/>
                <a:ext cx="2124428" cy="314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r>
                                <a:rPr lang="en-US" sz="1800" b="0" i="1" smtClean="0">
                                  <a:latin typeface="Cambria Math" panose="02040503050406030204" pitchFamily="18" charset="0"/>
                                </a:rPr>
                                <m:t>+1</m:t>
                              </m:r>
                            </m:sup>
                          </m:sSubSup>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𝐷</m:t>
                          </m:r>
                          <m:r>
                            <a:rPr lang="en-US" altLang="zh-CN" sz="1800" b="0" i="1" smtClean="0">
                              <a:latin typeface="Cambria Math" panose="02040503050406030204" pitchFamily="18" charset="0"/>
                            </a:rPr>
                            <m:t>𝐿𝐹</m:t>
                          </m:r>
                        </m:e>
                      </m:d>
                      <m:d>
                        <m:dPr>
                          <m:begChr m:val="["/>
                          <m:endChr m:val="]"/>
                          <m:ctrlPr>
                            <a:rPr lang="en-US" altLang="zh-CN"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𝐼</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e>
                      </m:d>
                    </m:oMath>
                  </m:oMathPara>
                </a14:m>
                <a:endParaRPr lang="en-US" sz="1800" dirty="0"/>
              </a:p>
            </p:txBody>
          </p:sp>
        </mc:Choice>
        <mc:Fallback xmlns="">
          <p:sp>
            <p:nvSpPr>
              <p:cNvPr id="26" name="TextBox 9"/>
              <p:cNvSpPr txBox="1">
                <a:spLocks noRot="1" noChangeAspect="1" noMove="1" noResize="1" noEditPoints="1" noAdjustHandles="1" noChangeArrowheads="1" noChangeShapeType="1" noTextEdit="1"/>
              </p:cNvSpPr>
              <p:nvPr/>
            </p:nvSpPr>
            <p:spPr>
              <a:xfrm>
                <a:off x="761229" y="4832302"/>
                <a:ext cx="2124428" cy="314125"/>
              </a:xfrm>
              <a:prstGeom prst="rect">
                <a:avLst/>
              </a:prstGeom>
              <a:blipFill>
                <a:blip r:embed="rId5"/>
                <a:stretch>
                  <a:fillRect t="-1961"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9"/>
              <p:cNvSpPr txBox="1"/>
              <p:nvPr/>
            </p:nvSpPr>
            <p:spPr>
              <a:xfrm>
                <a:off x="2286000" y="1520779"/>
                <a:ext cx="16385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𝐵</m:t>
                          </m: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m:t>
                          </m:r>
                          <m:r>
                            <a:rPr lang="en-US" altLang="zh-CN" sz="1800" b="0" i="1" smtClean="0">
                              <a:latin typeface="Cambria Math" panose="02040503050406030204" pitchFamily="18" charset="0"/>
                            </a:rPr>
                            <m:t>𝐼𝐵𝐶</m:t>
                          </m:r>
                        </m:e>
                      </m:d>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𝐼</m:t>
                          </m:r>
                        </m:e>
                      </m:d>
                    </m:oMath>
                  </m:oMathPara>
                </a14:m>
                <a:endParaRPr lang="en-US" sz="1800" dirty="0"/>
              </a:p>
            </p:txBody>
          </p:sp>
        </mc:Choice>
        <mc:Fallback xmlns="">
          <p:sp>
            <p:nvSpPr>
              <p:cNvPr id="18" name="TextBox 9"/>
              <p:cNvSpPr txBox="1">
                <a:spLocks noRot="1" noChangeAspect="1" noMove="1" noResize="1" noEditPoints="1" noAdjustHandles="1" noChangeArrowheads="1" noChangeShapeType="1" noTextEdit="1"/>
              </p:cNvSpPr>
              <p:nvPr/>
            </p:nvSpPr>
            <p:spPr>
              <a:xfrm>
                <a:off x="2286000" y="1520779"/>
                <a:ext cx="1638525" cy="276999"/>
              </a:xfrm>
              <a:prstGeom prst="rect">
                <a:avLst/>
              </a:prstGeom>
              <a:blipFill>
                <a:blip r:embed="rId6"/>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9"/>
              <p:cNvSpPr txBox="1"/>
              <p:nvPr/>
            </p:nvSpPr>
            <p:spPr>
              <a:xfrm>
                <a:off x="4578981" y="1498110"/>
                <a:ext cx="1823576" cy="276999"/>
              </a:xfrm>
              <a:prstGeom prst="rect">
                <a:avLst/>
              </a:prstGeom>
              <a:noFill/>
            </p:spPr>
            <p:txBody>
              <a:bodyPr wrap="none" lIns="0" tIns="0" rIns="0" bIns="0" rtlCol="0">
                <a:spAutoFit/>
              </a:bodyPr>
              <a:lstStyle/>
              <a:p>
                <a:r>
                  <a:rPr lang="en-US" sz="1800" b="0" dirty="0">
                    <a:ea typeface="Cambria Math" panose="02040503050406030204" pitchFamily="18" charset="0"/>
                  </a:rPr>
                  <a:t>[</a:t>
                </a: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m:t>
                    </m:r>
                    <m:r>
                      <a:rPr lang="en-US" sz="1800" b="0" i="1" smtClean="0">
                        <a:latin typeface="Cambria Math" panose="02040503050406030204" pitchFamily="18" charset="0"/>
                        <a:ea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𝐵</m:t>
                        </m:r>
                        <m:r>
                          <a:rPr lang="en-US" altLang="zh-CN" sz="1800" b="0" i="1" smtClean="0">
                            <a:latin typeface="Cambria Math" panose="02040503050406030204" pitchFamily="18" charset="0"/>
                          </a:rPr>
                          <m:t>𝐶𝐵𝑉</m:t>
                        </m:r>
                      </m:e>
                    </m:d>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𝐵</m:t>
                        </m:r>
                      </m:e>
                    </m:d>
                  </m:oMath>
                </a14:m>
                <a:endParaRPr lang="en-US" sz="1800" dirty="0"/>
              </a:p>
            </p:txBody>
          </p:sp>
        </mc:Choice>
        <mc:Fallback xmlns="">
          <p:sp>
            <p:nvSpPr>
              <p:cNvPr id="30" name="TextBox 9"/>
              <p:cNvSpPr txBox="1">
                <a:spLocks noRot="1" noChangeAspect="1" noMove="1" noResize="1" noEditPoints="1" noAdjustHandles="1" noChangeArrowheads="1" noChangeShapeType="1" noTextEdit="1"/>
              </p:cNvSpPr>
              <p:nvPr/>
            </p:nvSpPr>
            <p:spPr>
              <a:xfrm>
                <a:off x="4578981" y="1498110"/>
                <a:ext cx="1823576" cy="276999"/>
              </a:xfrm>
              <a:prstGeom prst="rect">
                <a:avLst/>
              </a:prstGeom>
              <a:blipFill>
                <a:blip r:embed="rId7"/>
                <a:stretch>
                  <a:fillRect l="-7692" t="-28889" b="-51111"/>
                </a:stretch>
              </a:blipFill>
            </p:spPr>
            <p:txBody>
              <a:bodyPr/>
              <a:lstStyle/>
              <a:p>
                <a:r>
                  <a:rPr lang="en-US">
                    <a:noFill/>
                  </a:rPr>
                  <a:t> </a:t>
                </a:r>
              </a:p>
            </p:txBody>
          </p:sp>
        </mc:Fallback>
      </mc:AlternateContent>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mc:AlternateContent xmlns:mc="http://schemas.openxmlformats.org/markup-compatibility/2006" xmlns:a14="http://schemas.microsoft.com/office/drawing/2010/main">
        <mc:Choice Requires="a14">
          <p:sp>
            <p:nvSpPr>
              <p:cNvPr id="31" name="TextBox 9"/>
              <p:cNvSpPr txBox="1"/>
              <p:nvPr/>
            </p:nvSpPr>
            <p:spPr>
              <a:xfrm>
                <a:off x="562714" y="5456143"/>
                <a:ext cx="2514406" cy="314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r>
                                <a:rPr lang="en-US" sz="1800" i="1">
                                  <a:latin typeface="Cambria Math" panose="02040503050406030204" pitchFamily="18" charset="0"/>
                                </a:rPr>
                                <m:t>+1</m:t>
                              </m:r>
                            </m:sup>
                          </m:sSubSup>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𝑉</m:t>
                              </m:r>
                            </m:e>
                            <m:sup>
                              <m:r>
                                <a:rPr lang="en-US" altLang="zh-CN" sz="1800" b="0" i="1" smtClean="0">
                                  <a:latin typeface="Cambria Math" panose="02040503050406030204" pitchFamily="18" charset="0"/>
                                </a:rPr>
                                <m:t>0</m:t>
                              </m:r>
                            </m:sup>
                          </m:sSup>
                        </m:e>
                      </m:d>
                      <m:r>
                        <a:rPr lang="en-US" altLang="zh-CN" sz="1800" b="0" i="0"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r>
                                <a:rPr lang="en-US" sz="1800" i="1">
                                  <a:latin typeface="Cambria Math" panose="02040503050406030204" pitchFamily="18" charset="0"/>
                                </a:rPr>
                                <m:t>+1</m:t>
                              </m:r>
                            </m:sup>
                          </m:sSubSup>
                        </m:e>
                      </m:d>
                    </m:oMath>
                  </m:oMathPara>
                </a14:m>
                <a:endParaRPr lang="en-US" sz="1800" dirty="0"/>
              </a:p>
            </p:txBody>
          </p:sp>
        </mc:Choice>
        <mc:Fallback xmlns="">
          <p:sp>
            <p:nvSpPr>
              <p:cNvPr id="31" name="TextBox 9"/>
              <p:cNvSpPr txBox="1">
                <a:spLocks noRot="1" noChangeAspect="1" noMove="1" noResize="1" noEditPoints="1" noAdjustHandles="1" noChangeArrowheads="1" noChangeShapeType="1" noTextEdit="1"/>
              </p:cNvSpPr>
              <p:nvPr/>
            </p:nvSpPr>
            <p:spPr>
              <a:xfrm>
                <a:off x="562714" y="5456143"/>
                <a:ext cx="2514406" cy="314125"/>
              </a:xfrm>
              <a:prstGeom prst="rect">
                <a:avLst/>
              </a:prstGeom>
              <a:blipFill>
                <a:blip r:embed="rId8"/>
                <a:stretch>
                  <a:fillRect b="-15385"/>
                </a:stretch>
              </a:blipFill>
            </p:spPr>
            <p:txBody>
              <a:bodyPr/>
              <a:lstStyle/>
              <a:p>
                <a:r>
                  <a:rPr lang="en-US">
                    <a:noFill/>
                  </a:rPr>
                  <a:t> </a:t>
                </a:r>
              </a:p>
            </p:txBody>
          </p:sp>
        </mc:Fallback>
      </mc:AlternateContent>
      <p:sp>
        <p:nvSpPr>
          <p:cNvPr id="6" name="Rectangle 5"/>
          <p:cNvSpPr/>
          <p:nvPr/>
        </p:nvSpPr>
        <p:spPr>
          <a:xfrm>
            <a:off x="159381" y="3207644"/>
            <a:ext cx="8839200" cy="707886"/>
          </a:xfrm>
          <a:prstGeom prst="rect">
            <a:avLst/>
          </a:prstGeom>
        </p:spPr>
        <p:txBody>
          <a:bodyPr wrap="square">
            <a:spAutoFit/>
          </a:bodyPr>
          <a:lstStyle/>
          <a:p>
            <a:r>
              <a:rPr lang="en-US" sz="2000" dirty="0"/>
              <a:t>The solution for distribution load flow can be updated and obtained iteratively as follows:</a:t>
            </a:r>
          </a:p>
        </p:txBody>
      </p:sp>
      <p:sp>
        <p:nvSpPr>
          <p:cNvPr id="32" name="Rectangle 31"/>
          <p:cNvSpPr/>
          <p:nvPr/>
        </p:nvSpPr>
        <p:spPr>
          <a:xfrm>
            <a:off x="4038211" y="4038881"/>
            <a:ext cx="4705025" cy="1077218"/>
          </a:xfrm>
          <a:prstGeom prst="rect">
            <a:avLst/>
          </a:prstGeom>
        </p:spPr>
        <p:txBody>
          <a:bodyPr wrap="square">
            <a:spAutoFit/>
          </a:bodyPr>
          <a:lstStyle/>
          <a:p>
            <a:pPr marL="342900" indent="-342900" algn="just">
              <a:buFont typeface="Arial" panose="020B0604020202020204" pitchFamily="34" charset="0"/>
              <a:buChar char="•"/>
            </a:pPr>
            <a:r>
              <a:rPr lang="en-US" sz="1600" dirty="0"/>
              <a:t>The voltage drop on each branch is computed using the DLF and </a:t>
            </a:r>
            <a:r>
              <a:rPr lang="en-US" sz="1600" b="1" dirty="0"/>
              <a:t>load currents</a:t>
            </a:r>
            <a:r>
              <a:rPr lang="en-US" sz="1600" dirty="0"/>
              <a:t>.</a:t>
            </a:r>
          </a:p>
          <a:p>
            <a:pPr marL="342900" indent="-342900" algn="just">
              <a:buFont typeface="Arial" panose="020B0604020202020204" pitchFamily="34" charset="0"/>
              <a:buChar char="•"/>
            </a:pPr>
            <a:r>
              <a:rPr lang="en-US" sz="1600" dirty="0"/>
              <a:t>The </a:t>
            </a:r>
            <a:r>
              <a:rPr lang="en-US" sz="1600" b="1" dirty="0"/>
              <a:t>node voltages </a:t>
            </a:r>
            <a:r>
              <a:rPr lang="en-US" sz="1600" dirty="0"/>
              <a:t>are computed by using the source bus voltage and </a:t>
            </a:r>
            <a:r>
              <a:rPr lang="en-US" sz="1600" b="1" dirty="0"/>
              <a:t>voltage drops</a:t>
            </a:r>
            <a:r>
              <a:rPr lang="en-US" sz="1600" dirty="0"/>
              <a:t>. </a:t>
            </a:r>
          </a:p>
        </p:txBody>
      </p:sp>
      <p:sp>
        <p:nvSpPr>
          <p:cNvPr id="7" name="Rectangle 6"/>
          <p:cNvSpPr/>
          <p:nvPr/>
        </p:nvSpPr>
        <p:spPr>
          <a:xfrm>
            <a:off x="4800600" y="2029897"/>
            <a:ext cx="2480166" cy="338554"/>
          </a:xfrm>
          <a:prstGeom prst="rect">
            <a:avLst/>
          </a:prstGeom>
        </p:spPr>
        <p:txBody>
          <a:bodyPr wrap="none">
            <a:spAutoFit/>
          </a:bodyPr>
          <a:lstStyle/>
          <a:p>
            <a:r>
              <a:rPr lang="en-US" sz="1600" dirty="0"/>
              <a:t>Combine two steps into one</a:t>
            </a:r>
          </a:p>
        </p:txBody>
      </p:sp>
      <p:sp>
        <p:nvSpPr>
          <p:cNvPr id="16"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53714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7" name="TextBox 6"/>
          <p:cNvSpPr txBox="1"/>
          <p:nvPr/>
        </p:nvSpPr>
        <p:spPr>
          <a:xfrm>
            <a:off x="293802" y="629095"/>
            <a:ext cx="8596184" cy="400110"/>
          </a:xfrm>
          <a:prstGeom prst="rect">
            <a:avLst/>
          </a:prstGeom>
          <a:noFill/>
        </p:spPr>
        <p:txBody>
          <a:bodyPr wrap="square" rtlCol="0">
            <a:spAutoFit/>
          </a:bodyPr>
          <a:lstStyle/>
          <a:p>
            <a:pPr algn="just"/>
            <a:r>
              <a:rPr lang="en-US" sz="2000" b="1" i="1" dirty="0"/>
              <a:t>Step.1</a:t>
            </a:r>
            <a:r>
              <a:rPr lang="en-US" sz="2000" dirty="0"/>
              <a:t> Input the radial system topology data</a:t>
            </a:r>
          </a:p>
        </p:txBody>
      </p:sp>
      <p:sp>
        <p:nvSpPr>
          <p:cNvPr id="8" name="Down Arrow 7"/>
          <p:cNvSpPr/>
          <p:nvPr/>
        </p:nvSpPr>
        <p:spPr bwMode="auto">
          <a:xfrm>
            <a:off x="4107262" y="1308388"/>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TextBox 8"/>
          <p:cNvSpPr txBox="1"/>
          <p:nvPr/>
        </p:nvSpPr>
        <p:spPr>
          <a:xfrm>
            <a:off x="293802" y="1781515"/>
            <a:ext cx="8596184" cy="400110"/>
          </a:xfrm>
          <a:prstGeom prst="rect">
            <a:avLst/>
          </a:prstGeom>
          <a:noFill/>
        </p:spPr>
        <p:txBody>
          <a:bodyPr wrap="square" rtlCol="0">
            <a:spAutoFit/>
          </a:bodyPr>
          <a:lstStyle/>
          <a:p>
            <a:pPr algn="just"/>
            <a:r>
              <a:rPr lang="en-US" sz="2000" b="1" i="1" dirty="0"/>
              <a:t>Step.2</a:t>
            </a:r>
            <a:r>
              <a:rPr lang="en-US" sz="1600" dirty="0"/>
              <a:t> </a:t>
            </a:r>
            <a:r>
              <a:rPr lang="en-US" sz="2000" dirty="0"/>
              <a:t>Form the BIBC matrix </a:t>
            </a:r>
          </a:p>
        </p:txBody>
      </p:sp>
      <p:sp>
        <p:nvSpPr>
          <p:cNvPr id="10" name="Down Arrow 9"/>
          <p:cNvSpPr/>
          <p:nvPr/>
        </p:nvSpPr>
        <p:spPr bwMode="auto">
          <a:xfrm>
            <a:off x="4107262" y="2093515"/>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TextBox 11"/>
          <p:cNvSpPr txBox="1"/>
          <p:nvPr/>
        </p:nvSpPr>
        <p:spPr>
          <a:xfrm>
            <a:off x="243016" y="2895600"/>
            <a:ext cx="8596184" cy="400110"/>
          </a:xfrm>
          <a:prstGeom prst="rect">
            <a:avLst/>
          </a:prstGeom>
          <a:noFill/>
        </p:spPr>
        <p:txBody>
          <a:bodyPr wrap="square" rtlCol="0">
            <a:spAutoFit/>
          </a:bodyPr>
          <a:lstStyle/>
          <a:p>
            <a:pPr algn="just"/>
            <a:r>
              <a:rPr lang="en-US" sz="2000" b="1" i="1" dirty="0"/>
              <a:t>Step.3</a:t>
            </a:r>
            <a:r>
              <a:rPr lang="en-US" sz="2000" dirty="0"/>
              <a:t> Form the BCBV matrix </a:t>
            </a:r>
          </a:p>
        </p:txBody>
      </p:sp>
      <p:sp>
        <p:nvSpPr>
          <p:cNvPr id="13" name="Down Arrow 12"/>
          <p:cNvSpPr/>
          <p:nvPr/>
        </p:nvSpPr>
        <p:spPr bwMode="auto">
          <a:xfrm>
            <a:off x="4056476" y="3218912"/>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p:cNvSpPr txBox="1"/>
          <p:nvPr/>
        </p:nvSpPr>
        <p:spPr>
          <a:xfrm>
            <a:off x="243016" y="4071937"/>
            <a:ext cx="8596184" cy="400110"/>
          </a:xfrm>
          <a:prstGeom prst="rect">
            <a:avLst/>
          </a:prstGeom>
          <a:noFill/>
        </p:spPr>
        <p:txBody>
          <a:bodyPr wrap="square" rtlCol="0">
            <a:spAutoFit/>
          </a:bodyPr>
          <a:lstStyle/>
          <a:p>
            <a:pPr algn="just"/>
            <a:r>
              <a:rPr lang="en-US" sz="2000" b="1" i="1" dirty="0"/>
              <a:t>Step.4</a:t>
            </a:r>
            <a:r>
              <a:rPr lang="en-US" sz="1600" dirty="0"/>
              <a:t> </a:t>
            </a:r>
            <a:r>
              <a:rPr lang="en-US" sz="2000" dirty="0"/>
              <a:t>Calculate DLF matrix and set iteration k=0</a:t>
            </a:r>
          </a:p>
        </p:txBody>
      </p:sp>
      <p:sp>
        <p:nvSpPr>
          <p:cNvPr id="16" name="Down Arrow 15"/>
          <p:cNvSpPr/>
          <p:nvPr/>
        </p:nvSpPr>
        <p:spPr bwMode="auto">
          <a:xfrm>
            <a:off x="4056476" y="4572000"/>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BIBC matrix and BCBV matrix   </a:t>
            </a:r>
            <a:r>
              <a:rPr lang="en-US" sz="2800" dirty="0"/>
              <a:t>                                                                                                                                                                                                                                                                                                                                                                                                                                                                                                                                                                                                                                                                                                                                                                         </a:t>
            </a:r>
          </a:p>
        </p:txBody>
      </p:sp>
      <mc:AlternateContent xmlns:mc="http://schemas.openxmlformats.org/markup-compatibility/2006" xmlns:a14="http://schemas.microsoft.com/office/drawing/2010/main">
        <mc:Choice Requires="a14">
          <p:sp>
            <p:nvSpPr>
              <p:cNvPr id="23" name="TextBox 9"/>
              <p:cNvSpPr txBox="1"/>
              <p:nvPr/>
            </p:nvSpPr>
            <p:spPr>
              <a:xfrm>
                <a:off x="3432432" y="2618601"/>
                <a:ext cx="17523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r>
                            <a:rPr lang="en-US" altLang="zh-CN" sz="1800" i="1">
                              <a:latin typeface="Cambria Math" panose="02040503050406030204" pitchFamily="18" charset="0"/>
                            </a:rPr>
                            <m:t>𝐵𝐼𝐵𝐶</m:t>
                          </m: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𝐼</m:t>
                          </m:r>
                        </m:e>
                      </m:d>
                      <m:r>
                        <a:rPr lang="en-US" altLang="zh-CN"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m:t>
                          </m:r>
                        </m:e>
                      </m:d>
                    </m:oMath>
                  </m:oMathPara>
                </a14:m>
                <a:endParaRPr lang="en-US" sz="1800" dirty="0"/>
              </a:p>
            </p:txBody>
          </p:sp>
        </mc:Choice>
        <mc:Fallback xmlns="">
          <p:sp>
            <p:nvSpPr>
              <p:cNvPr id="23" name="TextBox 9"/>
              <p:cNvSpPr txBox="1">
                <a:spLocks noRot="1" noChangeAspect="1" noMove="1" noResize="1" noEditPoints="1" noAdjustHandles="1" noChangeArrowheads="1" noChangeShapeType="1" noTextEdit="1"/>
              </p:cNvSpPr>
              <p:nvPr/>
            </p:nvSpPr>
            <p:spPr>
              <a:xfrm>
                <a:off x="3432432" y="2618601"/>
                <a:ext cx="1752339" cy="276999"/>
              </a:xfrm>
              <a:prstGeom prst="rect">
                <a:avLst/>
              </a:prstGeom>
              <a:blipFill rotWithShape="0">
                <a:blip r:embed="rId3"/>
                <a:stretch>
                  <a:fillRect t="-2222"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9"/>
              <p:cNvSpPr txBox="1"/>
              <p:nvPr/>
            </p:nvSpPr>
            <p:spPr>
              <a:xfrm>
                <a:off x="3441429" y="3739249"/>
                <a:ext cx="1998304"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altLang="zh-CN" sz="1800" i="1" smtClean="0">
                            <a:latin typeface="Cambria Math" panose="02040503050406030204" pitchFamily="18" charset="0"/>
                          </a:rPr>
                        </m:ctrlPr>
                      </m:dPr>
                      <m:e>
                        <m:r>
                          <a:rPr lang="en-US" altLang="zh-CN" sz="1800" i="1">
                            <a:latin typeface="Cambria Math" panose="02040503050406030204" pitchFamily="18" charset="0"/>
                          </a:rPr>
                          <m:t>𝐵𝐶𝐵𝑉</m:t>
                        </m: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𝐵</m:t>
                        </m:r>
                      </m:e>
                    </m:d>
                  </m:oMath>
                </a14:m>
                <a:r>
                  <a:rPr lang="en-US" sz="1800" dirty="0">
                    <a:ea typeface="Cambria Math" panose="02040503050406030204" pitchFamily="18" charset="0"/>
                  </a:rPr>
                  <a:t> </a:t>
                </a:r>
                <a14:m>
                  <m:oMath xmlns:m="http://schemas.openxmlformats.org/officeDocument/2006/math">
                    <m:r>
                      <a:rPr lang="en-US" sz="1800" b="0" i="0"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𝑉</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xmlns="">
          <p:sp>
            <p:nvSpPr>
              <p:cNvPr id="24" name="TextBox 9"/>
              <p:cNvSpPr txBox="1">
                <a:spLocks noRot="1" noChangeAspect="1" noMove="1" noResize="1" noEditPoints="1" noAdjustHandles="1" noChangeArrowheads="1" noChangeShapeType="1" noTextEdit="1"/>
              </p:cNvSpPr>
              <p:nvPr/>
            </p:nvSpPr>
            <p:spPr>
              <a:xfrm>
                <a:off x="3441429" y="3739249"/>
                <a:ext cx="1998304" cy="276999"/>
              </a:xfrm>
              <a:prstGeom prst="rect">
                <a:avLst/>
              </a:prstGeom>
              <a:blipFill>
                <a:blip r:embed="rId4"/>
                <a:stretch>
                  <a:fillRect l="-306" r="-4893"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9"/>
              <p:cNvSpPr txBox="1"/>
              <p:nvPr/>
            </p:nvSpPr>
            <p:spPr>
              <a:xfrm>
                <a:off x="2921014" y="4983564"/>
                <a:ext cx="29718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r>
                            <a:rPr lang="en-US" altLang="zh-CN" sz="1800" b="1" i="1">
                              <a:latin typeface="Cambria Math" panose="02040503050406030204" pitchFamily="18" charset="0"/>
                            </a:rPr>
                            <m:t>𝑫𝑳𝑭</m:t>
                          </m:r>
                        </m:e>
                      </m:d>
                      <m:r>
                        <a:rPr lang="en-US" sz="1800" i="1">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𝐵𝐶𝐵𝑉</m:t>
                          </m:r>
                        </m:e>
                      </m:d>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𝐵𝐼𝐵𝐶</m:t>
                          </m:r>
                        </m:e>
                      </m:d>
                    </m:oMath>
                  </m:oMathPara>
                </a14:m>
                <a:endParaRPr lang="en-US" sz="1800" dirty="0"/>
              </a:p>
            </p:txBody>
          </p:sp>
        </mc:Choice>
        <mc:Fallback xmlns="">
          <p:sp>
            <p:nvSpPr>
              <p:cNvPr id="25" name="TextBox 9"/>
              <p:cNvSpPr txBox="1">
                <a:spLocks noRot="1" noChangeAspect="1" noMove="1" noResize="1" noEditPoints="1" noAdjustHandles="1" noChangeArrowheads="1" noChangeShapeType="1" noTextEdit="1"/>
              </p:cNvSpPr>
              <p:nvPr/>
            </p:nvSpPr>
            <p:spPr>
              <a:xfrm>
                <a:off x="2921014" y="4983564"/>
                <a:ext cx="2971800" cy="276999"/>
              </a:xfrm>
              <a:prstGeom prst="rect">
                <a:avLst/>
              </a:prstGeom>
              <a:blipFill rotWithShape="0">
                <a:blip r:embed="rId5"/>
                <a:stretch>
                  <a:fillRect b="-8889"/>
                </a:stretch>
              </a:blipFill>
            </p:spPr>
            <p:txBody>
              <a:bodyPr/>
              <a:lstStyle/>
              <a:p>
                <a:r>
                  <a:rPr lang="zh-CN" altLang="en-US">
                    <a:noFill/>
                  </a:rPr>
                  <a:t> </a:t>
                </a:r>
              </a:p>
            </p:txBody>
          </p:sp>
        </mc:Fallback>
      </mc:AlternateContent>
      <p:sp>
        <p:nvSpPr>
          <p:cNvPr id="17"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81335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15" name="TextBox 14"/>
          <p:cNvSpPr txBox="1"/>
          <p:nvPr/>
        </p:nvSpPr>
        <p:spPr>
          <a:xfrm>
            <a:off x="304800" y="838200"/>
            <a:ext cx="8596184" cy="400110"/>
          </a:xfrm>
          <a:prstGeom prst="rect">
            <a:avLst/>
          </a:prstGeom>
          <a:noFill/>
        </p:spPr>
        <p:txBody>
          <a:bodyPr wrap="square" rtlCol="0">
            <a:spAutoFit/>
          </a:bodyPr>
          <a:lstStyle/>
          <a:p>
            <a:pPr algn="just"/>
            <a:r>
              <a:rPr lang="en-US" sz="2000" b="1" i="1" dirty="0"/>
              <a:t>Step.4</a:t>
            </a:r>
            <a:r>
              <a:rPr lang="en-US" sz="1600" dirty="0"/>
              <a:t> </a:t>
            </a:r>
            <a:r>
              <a:rPr lang="en-US" sz="2000" dirty="0"/>
              <a:t>Calculate DLF matrix and set iteration k=0</a:t>
            </a:r>
          </a:p>
        </p:txBody>
      </p:sp>
      <p:sp>
        <p:nvSpPr>
          <p:cNvPr id="16" name="Down Arrow 15"/>
          <p:cNvSpPr/>
          <p:nvPr/>
        </p:nvSpPr>
        <p:spPr bwMode="auto">
          <a:xfrm>
            <a:off x="4118260" y="1981200"/>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TextBox 16"/>
          <p:cNvSpPr txBox="1"/>
          <p:nvPr/>
        </p:nvSpPr>
        <p:spPr>
          <a:xfrm>
            <a:off x="304800" y="2228790"/>
            <a:ext cx="8596184" cy="400110"/>
          </a:xfrm>
          <a:prstGeom prst="rect">
            <a:avLst/>
          </a:prstGeom>
          <a:noFill/>
        </p:spPr>
        <p:txBody>
          <a:bodyPr wrap="square" rtlCol="0">
            <a:spAutoFit/>
          </a:bodyPr>
          <a:lstStyle/>
          <a:p>
            <a:pPr algn="just"/>
            <a:r>
              <a:rPr lang="en-US" sz="2000" b="1" i="1" dirty="0"/>
              <a:t>Step.5</a:t>
            </a:r>
            <a:r>
              <a:rPr lang="en-US" sz="2000" dirty="0"/>
              <a:t> Update voltage and iteration k=k+1</a:t>
            </a:r>
          </a:p>
        </p:txBody>
      </p:sp>
      <p:sp>
        <p:nvSpPr>
          <p:cNvPr id="18" name="Down Arrow 17"/>
          <p:cNvSpPr/>
          <p:nvPr/>
        </p:nvSpPr>
        <p:spPr bwMode="auto">
          <a:xfrm>
            <a:off x="4118260" y="3657600"/>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 name="TextBox 19"/>
              <p:cNvSpPr txBox="1"/>
              <p:nvPr/>
            </p:nvSpPr>
            <p:spPr>
              <a:xfrm>
                <a:off x="304800" y="3968379"/>
                <a:ext cx="8596184" cy="441339"/>
              </a:xfrm>
              <a:prstGeom prst="rect">
                <a:avLst/>
              </a:prstGeom>
              <a:noFill/>
            </p:spPr>
            <p:txBody>
              <a:bodyPr wrap="square" rtlCol="0">
                <a:spAutoFit/>
              </a:bodyPr>
              <a:lstStyle/>
              <a:p>
                <a:pPr algn="just"/>
                <a:r>
                  <a:rPr lang="en-US" sz="2000" b="1" i="1" dirty="0"/>
                  <a:t>Step.6</a:t>
                </a:r>
                <a:r>
                  <a:rPr lang="en-US" sz="2000" dirty="0"/>
                  <a:t> If </a:t>
                </a:r>
                <a14:m>
                  <m:oMath xmlns:m="http://schemas.openxmlformats.org/officeDocument/2006/math">
                    <m:d>
                      <m:dPr>
                        <m:ctrlPr>
                          <a:rPr lang="en-US" sz="2000" i="1" smtClean="0">
                            <a:latin typeface="Cambria Math" panose="02040503050406030204" pitchFamily="18" charset="0"/>
                          </a:rPr>
                        </m:ctrlPr>
                      </m:dPr>
                      <m:e>
                        <m:d>
                          <m:dPr>
                            <m:begChr m:val="|"/>
                            <m:endChr m:val="|"/>
                            <m:ctrlPr>
                              <a:rPr lang="en-US" sz="2000" i="1" smtClean="0">
                                <a:latin typeface="Cambria Math" panose="02040503050406030204" pitchFamily="18" charset="0"/>
                              </a:rPr>
                            </m:ctrlPr>
                          </m:dPr>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bSup>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𝑉</m:t>
                                </m:r>
                              </m:e>
                              <m:sub>
                                <m:r>
                                  <a:rPr lang="en-US" sz="2000" i="1">
                                    <a:latin typeface="Cambria Math" panose="02040503050406030204" pitchFamily="18" charset="0"/>
                                  </a:rPr>
                                  <m:t>𝑖</m:t>
                                </m:r>
                              </m:sub>
                              <m:sup>
                                <m:r>
                                  <a:rPr lang="en-US" sz="2000" i="1">
                                    <a:latin typeface="Cambria Math" panose="02040503050406030204" pitchFamily="18" charset="0"/>
                                  </a:rPr>
                                  <m:t>𝑘</m:t>
                                </m:r>
                              </m:sup>
                            </m:sSubSup>
                          </m:e>
                        </m:d>
                      </m:e>
                    </m:d>
                    <m:r>
                      <a:rPr lang="en-US" sz="2000" i="1" smtClean="0">
                        <a:latin typeface="Cambria Math" panose="02040503050406030204" pitchFamily="18" charset="0"/>
                        <a:ea typeface="Cambria Math" panose="02040503050406030204" pitchFamily="18" charset="0"/>
                      </a:rPr>
                      <m:t>&lt;</m:t>
                    </m:r>
                  </m:oMath>
                </a14:m>
                <a:r>
                  <a:rPr lang="en-US" sz="2000" b="0" dirty="0">
                    <a:ea typeface="Cambria Math" panose="02040503050406030204" pitchFamily="18" charset="0"/>
                  </a:rPr>
                  <a:t> tolerance, go to next step; </a:t>
                </a:r>
                <a:r>
                  <a:rPr lang="en-US" sz="2000" dirty="0"/>
                  <a:t>else, go back to </a:t>
                </a:r>
                <a:r>
                  <a:rPr lang="en-US" sz="2000" b="1" i="1" dirty="0"/>
                  <a:t>Step. 5</a:t>
                </a:r>
              </a:p>
            </p:txBody>
          </p:sp>
        </mc:Choice>
        <mc:Fallback xmlns="">
          <p:sp>
            <p:nvSpPr>
              <p:cNvPr id="20" name="TextBox 19"/>
              <p:cNvSpPr txBox="1">
                <a:spLocks noRot="1" noChangeAspect="1" noMove="1" noResize="1" noEditPoints="1" noAdjustHandles="1" noChangeArrowheads="1" noChangeShapeType="1" noTextEdit="1"/>
              </p:cNvSpPr>
              <p:nvPr/>
            </p:nvSpPr>
            <p:spPr>
              <a:xfrm>
                <a:off x="304800" y="3968379"/>
                <a:ext cx="8596184" cy="441339"/>
              </a:xfrm>
              <a:prstGeom prst="rect">
                <a:avLst/>
              </a:prstGeom>
              <a:blipFill>
                <a:blip r:embed="rId3"/>
                <a:stretch>
                  <a:fillRect l="-709" t="-4167" b="-19444"/>
                </a:stretch>
              </a:blipFill>
            </p:spPr>
            <p:txBody>
              <a:bodyPr/>
              <a:lstStyle/>
              <a:p>
                <a:r>
                  <a:rPr lang="en-US">
                    <a:noFill/>
                  </a:rPr>
                  <a:t> </a:t>
                </a:r>
              </a:p>
            </p:txBody>
          </p:sp>
        </mc:Fallback>
      </mc:AlternateContent>
      <p:sp>
        <p:nvSpPr>
          <p:cNvPr id="21" name="Down Arrow 20"/>
          <p:cNvSpPr/>
          <p:nvPr/>
        </p:nvSpPr>
        <p:spPr bwMode="auto">
          <a:xfrm>
            <a:off x="4118260" y="4519873"/>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TextBox 21"/>
          <p:cNvSpPr txBox="1"/>
          <p:nvPr/>
        </p:nvSpPr>
        <p:spPr>
          <a:xfrm>
            <a:off x="304800" y="4854428"/>
            <a:ext cx="8596184" cy="400110"/>
          </a:xfrm>
          <a:prstGeom prst="rect">
            <a:avLst/>
          </a:prstGeom>
          <a:noFill/>
        </p:spPr>
        <p:txBody>
          <a:bodyPr wrap="square" rtlCol="0">
            <a:spAutoFit/>
          </a:bodyPr>
          <a:lstStyle/>
          <a:p>
            <a:pPr algn="just"/>
            <a:r>
              <a:rPr lang="en-US" sz="2000" b="1" i="1" dirty="0"/>
              <a:t>Step.7</a:t>
            </a:r>
            <a:r>
              <a:rPr lang="en-US" sz="2000" dirty="0"/>
              <a:t> Calculate line flows and power losses using final voltage </a:t>
            </a:r>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BIBC matrix and BCBV matrix   </a:t>
            </a:r>
            <a:r>
              <a:rPr lang="en-US" sz="2800" dirty="0"/>
              <a:t>                                                                                                                                                                                                                                                                                                                                                                                                                                                                                                                                                                                                                                                                                                                                                                         </a:t>
            </a:r>
          </a:p>
        </p:txBody>
      </p:sp>
      <mc:AlternateContent xmlns:mc="http://schemas.openxmlformats.org/markup-compatibility/2006" xmlns:a14="http://schemas.microsoft.com/office/drawing/2010/main">
        <mc:Choice Requires="a14">
          <p:sp>
            <p:nvSpPr>
              <p:cNvPr id="23" name="TextBox 9"/>
              <p:cNvSpPr txBox="1"/>
              <p:nvPr/>
            </p:nvSpPr>
            <p:spPr>
              <a:xfrm>
                <a:off x="2874676" y="1404610"/>
                <a:ext cx="29718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r>
                            <a:rPr lang="en-US" altLang="zh-CN" sz="1800" b="1" i="1">
                              <a:latin typeface="Cambria Math" panose="02040503050406030204" pitchFamily="18" charset="0"/>
                            </a:rPr>
                            <m:t>𝑫𝑳𝑭</m:t>
                          </m:r>
                        </m:e>
                      </m:d>
                      <m:r>
                        <a:rPr lang="en-US" sz="1800" i="1">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𝐵𝐶𝐵𝑉</m:t>
                          </m:r>
                        </m:e>
                      </m:d>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𝐵𝐼𝐵𝐶</m:t>
                          </m:r>
                        </m:e>
                      </m:d>
                    </m:oMath>
                  </m:oMathPara>
                </a14:m>
                <a:endParaRPr lang="en-US" sz="1800" dirty="0"/>
              </a:p>
            </p:txBody>
          </p:sp>
        </mc:Choice>
        <mc:Fallback xmlns="">
          <p:sp>
            <p:nvSpPr>
              <p:cNvPr id="23" name="TextBox 9"/>
              <p:cNvSpPr txBox="1">
                <a:spLocks noRot="1" noChangeAspect="1" noMove="1" noResize="1" noEditPoints="1" noAdjustHandles="1" noChangeArrowheads="1" noChangeShapeType="1" noTextEdit="1"/>
              </p:cNvSpPr>
              <p:nvPr/>
            </p:nvSpPr>
            <p:spPr>
              <a:xfrm>
                <a:off x="2874676" y="1404610"/>
                <a:ext cx="2971800" cy="276999"/>
              </a:xfrm>
              <a:prstGeom prst="rect">
                <a:avLst/>
              </a:prstGeom>
              <a:blipFill>
                <a:blip r:embed="rId4"/>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9"/>
              <p:cNvSpPr txBox="1"/>
              <p:nvPr/>
            </p:nvSpPr>
            <p:spPr>
              <a:xfrm>
                <a:off x="685800" y="2705341"/>
                <a:ext cx="3535327" cy="6585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𝐼</m:t>
                          </m:r>
                        </m:e>
                        <m:sub>
                          <m:r>
                            <a:rPr lang="en-US" sz="1800" b="0" i="1" smtClean="0">
                              <a:latin typeface="Cambria Math" panose="02040503050406030204" pitchFamily="18" charset="0"/>
                            </a:rPr>
                            <m:t>𝑖</m:t>
                          </m:r>
                        </m:sub>
                        <m:sup>
                          <m:r>
                            <a:rPr lang="en-US" sz="1800" b="0" i="1" smtClean="0">
                              <a:latin typeface="Cambria Math" panose="02040503050406030204" pitchFamily="18" charset="0"/>
                            </a:rPr>
                            <m:t>𝑘</m:t>
                          </m:r>
                        </m:sup>
                      </m:sSubSup>
                      <m:r>
                        <a:rPr lang="en-US" sz="1800" b="0" i="1" smtClean="0">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𝐼</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r>
                        <a:rPr lang="en-US" sz="1800" b="0" i="1" smtClean="0">
                          <a:latin typeface="Cambria Math" panose="02040503050406030204" pitchFamily="18" charset="0"/>
                        </a:rPr>
                        <m:t>+</m:t>
                      </m:r>
                      <m:r>
                        <a:rPr lang="en-US" sz="1800" b="0" i="1" smtClean="0">
                          <a:latin typeface="Cambria Math" panose="02040503050406030204" pitchFamily="18" charset="0"/>
                        </a:rPr>
                        <m:t>𝑗</m:t>
                      </m:r>
                      <m:sSubSup>
                        <m:sSubSupPr>
                          <m:ctrlPr>
                            <a:rPr lang="en-US" sz="1800" i="1">
                              <a:latin typeface="Cambria Math" panose="02040503050406030204" pitchFamily="18" charset="0"/>
                            </a:rPr>
                          </m:ctrlPr>
                        </m:sSubSupPr>
                        <m:e>
                          <m:r>
                            <a:rPr lang="en-US" sz="1800" i="1">
                              <a:latin typeface="Cambria Math" panose="02040503050406030204" pitchFamily="18" charset="0"/>
                            </a:rPr>
                            <m:t>𝐼</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𝑗</m:t>
                                      </m:r>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𝑖</m:t>
                                          </m:r>
                                        </m:sub>
                                      </m:sSub>
                                    </m:e>
                                  </m:d>
                                </m:num>
                                <m:den>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den>
                              </m:f>
                            </m:e>
                          </m:d>
                        </m:e>
                        <m:sup>
                          <m:r>
                            <a:rPr lang="en-US" sz="1800" b="0" i="1" smtClean="0">
                              <a:latin typeface="Cambria Math" panose="02040503050406030204" pitchFamily="18" charset="0"/>
                            </a:rPr>
                            <m:t>∗</m:t>
                          </m:r>
                        </m:sup>
                      </m:sSup>
                    </m:oMath>
                  </m:oMathPara>
                </a14:m>
                <a:endParaRPr lang="en-US" sz="1800" dirty="0"/>
              </a:p>
            </p:txBody>
          </p:sp>
        </mc:Choice>
        <mc:Fallback xmlns="">
          <p:sp>
            <p:nvSpPr>
              <p:cNvPr id="30" name="TextBox 9"/>
              <p:cNvSpPr txBox="1">
                <a:spLocks noRot="1" noChangeAspect="1" noMove="1" noResize="1" noEditPoints="1" noAdjustHandles="1" noChangeArrowheads="1" noChangeShapeType="1" noTextEdit="1"/>
              </p:cNvSpPr>
              <p:nvPr/>
            </p:nvSpPr>
            <p:spPr>
              <a:xfrm>
                <a:off x="685800" y="2705341"/>
                <a:ext cx="3535327" cy="65851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9"/>
              <p:cNvSpPr txBox="1"/>
              <p:nvPr/>
            </p:nvSpPr>
            <p:spPr>
              <a:xfrm>
                <a:off x="4953000" y="2801094"/>
                <a:ext cx="2124428" cy="314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r>
                                <a:rPr lang="en-US" sz="1800" b="0" i="1" smtClean="0">
                                  <a:latin typeface="Cambria Math" panose="02040503050406030204" pitchFamily="18" charset="0"/>
                                </a:rPr>
                                <m:t>+1</m:t>
                              </m:r>
                            </m:sup>
                          </m:sSubSup>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𝐷</m:t>
                          </m:r>
                          <m:r>
                            <a:rPr lang="en-US" altLang="zh-CN" sz="1800" b="0" i="1" smtClean="0">
                              <a:latin typeface="Cambria Math" panose="02040503050406030204" pitchFamily="18" charset="0"/>
                            </a:rPr>
                            <m:t>𝐿𝐹</m:t>
                          </m:r>
                        </m:e>
                      </m:d>
                      <m:d>
                        <m:dPr>
                          <m:begChr m:val="["/>
                          <m:endChr m:val="]"/>
                          <m:ctrlPr>
                            <a:rPr lang="en-US" altLang="zh-CN"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𝐼</m:t>
                              </m:r>
                            </m:e>
                            <m:sub>
                              <m:r>
                                <a:rPr lang="en-US" sz="1800" i="1">
                                  <a:latin typeface="Cambria Math" panose="02040503050406030204" pitchFamily="18" charset="0"/>
                                </a:rPr>
                                <m:t>𝑖</m:t>
                              </m:r>
                            </m:sub>
                            <m:sup>
                              <m:r>
                                <a:rPr lang="en-US" sz="1800" i="1">
                                  <a:latin typeface="Cambria Math" panose="02040503050406030204" pitchFamily="18" charset="0"/>
                                </a:rPr>
                                <m:t>𝑘</m:t>
                              </m:r>
                            </m:sup>
                          </m:sSubSup>
                        </m:e>
                      </m:d>
                    </m:oMath>
                  </m:oMathPara>
                </a14:m>
                <a:endParaRPr lang="en-US" sz="1800" dirty="0"/>
              </a:p>
            </p:txBody>
          </p:sp>
        </mc:Choice>
        <mc:Fallback xmlns="">
          <p:sp>
            <p:nvSpPr>
              <p:cNvPr id="31" name="TextBox 9"/>
              <p:cNvSpPr txBox="1">
                <a:spLocks noRot="1" noChangeAspect="1" noMove="1" noResize="1" noEditPoints="1" noAdjustHandles="1" noChangeArrowheads="1" noChangeShapeType="1" noTextEdit="1"/>
              </p:cNvSpPr>
              <p:nvPr/>
            </p:nvSpPr>
            <p:spPr>
              <a:xfrm>
                <a:off x="4953000" y="2801094"/>
                <a:ext cx="2124428" cy="314125"/>
              </a:xfrm>
              <a:prstGeom prst="rect">
                <a:avLst/>
              </a:prstGeom>
              <a:blipFill>
                <a:blip r:embed="rId6"/>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9"/>
              <p:cNvSpPr txBox="1"/>
              <p:nvPr/>
            </p:nvSpPr>
            <p:spPr>
              <a:xfrm>
                <a:off x="4758011" y="3384837"/>
                <a:ext cx="2514406" cy="314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r>
                                <a:rPr lang="en-US" sz="1800" i="1">
                                  <a:latin typeface="Cambria Math" panose="02040503050406030204" pitchFamily="18" charset="0"/>
                                </a:rPr>
                                <m:t>+1</m:t>
                              </m:r>
                            </m:sup>
                          </m:sSubSup>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𝑉</m:t>
                              </m:r>
                            </m:e>
                            <m:sup>
                              <m:r>
                                <a:rPr lang="en-US" altLang="zh-CN" sz="1800" b="0" i="1" smtClean="0">
                                  <a:latin typeface="Cambria Math" panose="02040503050406030204" pitchFamily="18" charset="0"/>
                                </a:rPr>
                                <m:t>0</m:t>
                              </m:r>
                            </m:sup>
                          </m:sSup>
                        </m:e>
                      </m:d>
                      <m:r>
                        <a:rPr lang="en-US" altLang="zh-CN" sz="1800" b="0" i="0"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𝑘</m:t>
                              </m:r>
                              <m:r>
                                <a:rPr lang="en-US" sz="1800" i="1">
                                  <a:latin typeface="Cambria Math" panose="02040503050406030204" pitchFamily="18" charset="0"/>
                                </a:rPr>
                                <m:t>+1</m:t>
                              </m:r>
                            </m:sup>
                          </m:sSubSup>
                        </m:e>
                      </m:d>
                    </m:oMath>
                  </m:oMathPara>
                </a14:m>
                <a:endParaRPr lang="en-US" sz="1800" dirty="0"/>
              </a:p>
            </p:txBody>
          </p:sp>
        </mc:Choice>
        <mc:Fallback xmlns="">
          <p:sp>
            <p:nvSpPr>
              <p:cNvPr id="32" name="TextBox 9"/>
              <p:cNvSpPr txBox="1">
                <a:spLocks noRot="1" noChangeAspect="1" noMove="1" noResize="1" noEditPoints="1" noAdjustHandles="1" noChangeArrowheads="1" noChangeShapeType="1" noTextEdit="1"/>
              </p:cNvSpPr>
              <p:nvPr/>
            </p:nvSpPr>
            <p:spPr>
              <a:xfrm>
                <a:off x="4758011" y="3384837"/>
                <a:ext cx="2514406" cy="314125"/>
              </a:xfrm>
              <a:prstGeom prst="rect">
                <a:avLst/>
              </a:prstGeom>
              <a:blipFill>
                <a:blip r:embed="rId7"/>
                <a:stretch>
                  <a:fillRect b="-15385"/>
                </a:stretch>
              </a:blipFill>
            </p:spPr>
            <p:txBody>
              <a:bodyPr/>
              <a:lstStyle/>
              <a:p>
                <a:r>
                  <a:rPr lang="en-US">
                    <a:noFill/>
                  </a:rPr>
                  <a:t> </a:t>
                </a:r>
              </a:p>
            </p:txBody>
          </p:sp>
        </mc:Fallback>
      </mc:AlternateContent>
      <p:sp>
        <p:nvSpPr>
          <p:cNvPr id="24"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2928352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p:sp>
        <p:nvSpPr>
          <p:cNvPr id="2" name="Rectangle 1"/>
          <p:cNvSpPr/>
          <p:nvPr/>
        </p:nvSpPr>
        <p:spPr>
          <a:xfrm>
            <a:off x="190500" y="685800"/>
            <a:ext cx="8801100" cy="1631216"/>
          </a:xfrm>
          <a:prstGeom prst="rect">
            <a:avLst/>
          </a:prstGeom>
        </p:spPr>
        <p:txBody>
          <a:bodyPr wrap="square">
            <a:spAutoFit/>
          </a:bodyPr>
          <a:lstStyle/>
          <a:p>
            <a:pPr algn="just"/>
            <a:r>
              <a:rPr lang="en-US" sz="2000" dirty="0"/>
              <a:t>Some distribution feeders serve high-density load areas and contain loops. The proposed method introduced before can be extended for “weakly-meshed” distribution feeders.</a:t>
            </a:r>
          </a:p>
          <a:p>
            <a:pPr algn="just"/>
            <a:endParaRPr lang="en-US" sz="2000" dirty="0"/>
          </a:p>
          <a:p>
            <a:pPr algn="just"/>
            <a:r>
              <a:rPr lang="en-US" sz="2000" b="1" i="1" dirty="0"/>
              <a:t>Modification for BIBC matrix:</a:t>
            </a:r>
          </a:p>
        </p:txBody>
      </p:sp>
      <p:pic>
        <p:nvPicPr>
          <p:cNvPr id="7" name="Picture 6"/>
          <p:cNvPicPr>
            <a:picLocks noChangeAspect="1"/>
          </p:cNvPicPr>
          <p:nvPr/>
        </p:nvPicPr>
        <p:blipFill>
          <a:blip r:embed="rId3"/>
          <a:stretch>
            <a:fillRect/>
          </a:stretch>
        </p:blipFill>
        <p:spPr>
          <a:xfrm>
            <a:off x="304800" y="2530108"/>
            <a:ext cx="4076700" cy="2638425"/>
          </a:xfrm>
          <a:prstGeom prst="rect">
            <a:avLst/>
          </a:prstGeom>
        </p:spPr>
      </p:pic>
      <p:sp>
        <p:nvSpPr>
          <p:cNvPr id="9" name="TextBox 8"/>
          <p:cNvSpPr txBox="1"/>
          <p:nvPr/>
        </p:nvSpPr>
        <p:spPr>
          <a:xfrm>
            <a:off x="828262" y="5159966"/>
            <a:ext cx="3724687" cy="261610"/>
          </a:xfrm>
          <a:prstGeom prst="rect">
            <a:avLst/>
          </a:prstGeom>
          <a:noFill/>
        </p:spPr>
        <p:txBody>
          <a:bodyPr wrap="square" rtlCol="0">
            <a:spAutoFit/>
          </a:bodyPr>
          <a:lstStyle/>
          <a:p>
            <a:r>
              <a:rPr lang="en-US" sz="1100" dirty="0"/>
              <a:t>Fig.12 Simple distribution system with one loop [5]</a:t>
            </a:r>
          </a:p>
        </p:txBody>
      </p:sp>
      <p:sp>
        <p:nvSpPr>
          <p:cNvPr id="8" name="Rectangle 7"/>
          <p:cNvSpPr/>
          <p:nvPr/>
        </p:nvSpPr>
        <p:spPr>
          <a:xfrm>
            <a:off x="4419600" y="1834247"/>
            <a:ext cx="4572000" cy="584775"/>
          </a:xfrm>
          <a:prstGeom prst="rect">
            <a:avLst/>
          </a:prstGeom>
        </p:spPr>
        <p:txBody>
          <a:bodyPr>
            <a:spAutoFit/>
          </a:bodyPr>
          <a:lstStyle/>
          <a:p>
            <a:r>
              <a:rPr lang="en-US" sz="1600" dirty="0"/>
              <a:t>Taking the new branch current into account, the current injections of bus 5 and bus 6 will be:</a:t>
            </a:r>
          </a:p>
        </p:txBody>
      </p:sp>
      <mc:AlternateContent xmlns:mc="http://schemas.openxmlformats.org/markup-compatibility/2006" xmlns:a14="http://schemas.microsoft.com/office/drawing/2010/main">
        <mc:Choice Requires="a14">
          <p:sp>
            <p:nvSpPr>
              <p:cNvPr id="10" name="TextBox 9"/>
              <p:cNvSpPr txBox="1"/>
              <p:nvPr/>
            </p:nvSpPr>
            <p:spPr>
              <a:xfrm>
                <a:off x="5724479" y="2419022"/>
                <a:ext cx="16574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5</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5</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6</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724479" y="2419022"/>
                <a:ext cx="1657441" cy="369332"/>
              </a:xfrm>
              <a:prstGeom prst="rect">
                <a:avLst/>
              </a:prstGeom>
              <a:blipFill>
                <a:blip r:embed="rId4"/>
                <a:stretch>
                  <a:fillRect l="-3309" r="-110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24479" y="2788354"/>
                <a:ext cx="16574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6</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6</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6</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724479" y="2788354"/>
                <a:ext cx="1657441" cy="369332"/>
              </a:xfrm>
              <a:prstGeom prst="rect">
                <a:avLst/>
              </a:prstGeom>
              <a:blipFill>
                <a:blip r:embed="rId5"/>
                <a:stretch>
                  <a:fillRect l="-3309" r="-1103"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9"/>
              <p:cNvSpPr txBox="1"/>
              <p:nvPr/>
            </p:nvSpPr>
            <p:spPr>
              <a:xfrm>
                <a:off x="5375951" y="5035532"/>
                <a:ext cx="2417906" cy="506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b="0" i="1" smtClean="0">
                              <a:latin typeface="Cambria Math" panose="02040503050406030204" pitchFamily="18" charset="0"/>
                            </a:rPr>
                          </m:ctrlPr>
                        </m:dPr>
                        <m:e>
                          <m:eqArr>
                            <m:eqArrPr>
                              <m:ctrlPr>
                                <a:rPr lang="en-US" altLang="zh-CN" sz="1800" b="0" i="1" smtClean="0">
                                  <a:latin typeface="Cambria Math" panose="02040503050406030204" pitchFamily="18" charset="0"/>
                                </a:rPr>
                              </m:ctrlPr>
                            </m:eqArrPr>
                            <m:e>
                              <m:r>
                                <a:rPr lang="en-US" altLang="zh-CN" sz="1800" b="0" i="1" smtClean="0">
                                  <a:latin typeface="Cambria Math" panose="02040503050406030204" pitchFamily="18" charset="0"/>
                                </a:rPr>
                                <m:t>𝐵</m:t>
                              </m:r>
                            </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𝐵</m:t>
                                  </m:r>
                                </m:e>
                                <m:sub>
                                  <m:r>
                                    <a:rPr lang="en-US" altLang="zh-CN" sz="1800" b="0" i="1" smtClean="0">
                                      <a:latin typeface="Cambria Math" panose="02040503050406030204" pitchFamily="18" charset="0"/>
                                    </a:rPr>
                                    <m:t>𝑛𝑒𝑤</m:t>
                                  </m:r>
                                </m:sub>
                              </m:sSub>
                            </m:e>
                          </m:eqAr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m:t>
                          </m:r>
                          <m:r>
                            <a:rPr lang="en-US" altLang="zh-CN" sz="1800" b="0" i="1" smtClean="0">
                              <a:latin typeface="Cambria Math" panose="02040503050406030204" pitchFamily="18" charset="0"/>
                            </a:rPr>
                            <m:t>𝐼𝐵𝐶</m:t>
                          </m:r>
                        </m:e>
                      </m:d>
                      <m:d>
                        <m:dPr>
                          <m:begChr m:val="["/>
                          <m:endChr m:val="]"/>
                          <m:ctrlPr>
                            <a:rPr lang="en-US" altLang="zh-CN" sz="1800" i="1">
                              <a:latin typeface="Cambria Math" panose="02040503050406030204" pitchFamily="18" charset="0"/>
                            </a:rPr>
                          </m:ctrlPr>
                        </m:dPr>
                        <m:e>
                          <m:eqArr>
                            <m:eqArrPr>
                              <m:ctrlPr>
                                <a:rPr lang="en-US" altLang="zh-CN" sz="1800" b="0" i="1" smtClean="0">
                                  <a:latin typeface="Cambria Math" panose="02040503050406030204" pitchFamily="18" charset="0"/>
                                </a:rPr>
                              </m:ctrlPr>
                            </m:eqArrPr>
                            <m:e>
                              <m:r>
                                <a:rPr lang="en-US" altLang="zh-CN" sz="1800" b="0" i="1" smtClean="0">
                                  <a:latin typeface="Cambria Math" panose="02040503050406030204" pitchFamily="18" charset="0"/>
                                </a:rPr>
                                <m:t>𝐼</m:t>
                              </m:r>
                            </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𝐵</m:t>
                                  </m:r>
                                </m:e>
                                <m:sub>
                                  <m:r>
                                    <a:rPr lang="en-US" altLang="zh-CN" sz="1800" b="0" i="1" smtClean="0">
                                      <a:latin typeface="Cambria Math" panose="02040503050406030204" pitchFamily="18" charset="0"/>
                                    </a:rPr>
                                    <m:t>𝑛𝑒𝑤</m:t>
                                  </m:r>
                                </m:sub>
                              </m:sSub>
                            </m:e>
                          </m:eqArr>
                        </m:e>
                      </m:d>
                    </m:oMath>
                  </m:oMathPara>
                </a14:m>
                <a:endParaRPr lang="en-US" sz="1800" dirty="0"/>
              </a:p>
            </p:txBody>
          </p:sp>
        </mc:Choice>
        <mc:Fallback xmlns="">
          <p:sp>
            <p:nvSpPr>
              <p:cNvPr id="14" name="TextBox 9"/>
              <p:cNvSpPr txBox="1">
                <a:spLocks noRot="1" noChangeAspect="1" noMove="1" noResize="1" noEditPoints="1" noAdjustHandles="1" noChangeArrowheads="1" noChangeShapeType="1" noTextEdit="1"/>
              </p:cNvSpPr>
              <p:nvPr/>
            </p:nvSpPr>
            <p:spPr>
              <a:xfrm>
                <a:off x="5375951" y="5035532"/>
                <a:ext cx="2417906" cy="506870"/>
              </a:xfrm>
              <a:prstGeom prst="rect">
                <a:avLst/>
              </a:prstGeom>
              <a:blipFill>
                <a:blip r:embed="rId6"/>
                <a:stretch>
                  <a:fillRect b="-1205"/>
                </a:stretch>
              </a:blipFill>
            </p:spPr>
            <p:txBody>
              <a:bodyPr/>
              <a:lstStyle/>
              <a:p>
                <a:r>
                  <a:rPr lang="en-US">
                    <a:noFill/>
                  </a:rPr>
                  <a:t> </a:t>
                </a:r>
              </a:p>
            </p:txBody>
          </p:sp>
        </mc:Fallback>
      </mc:AlternateContent>
      <p:pic>
        <p:nvPicPr>
          <p:cNvPr id="13" name="Picture 12"/>
          <p:cNvPicPr>
            <a:picLocks noChangeAspect="1"/>
          </p:cNvPicPr>
          <p:nvPr/>
        </p:nvPicPr>
        <p:blipFill>
          <a:blip r:embed="rId7"/>
          <a:stretch>
            <a:fillRect/>
          </a:stretch>
        </p:blipFill>
        <p:spPr>
          <a:xfrm>
            <a:off x="4724399" y="3294917"/>
            <a:ext cx="3721009" cy="1638609"/>
          </a:xfrm>
          <a:prstGeom prst="rect">
            <a:avLst/>
          </a:prstGeom>
        </p:spPr>
      </p:pic>
      <p:sp>
        <p:nvSpPr>
          <p:cNvPr id="16"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216034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p:sp>
        <p:nvSpPr>
          <p:cNvPr id="2" name="Rectangle 1"/>
          <p:cNvSpPr/>
          <p:nvPr/>
        </p:nvSpPr>
        <p:spPr>
          <a:xfrm>
            <a:off x="190500" y="533400"/>
            <a:ext cx="8801100" cy="400110"/>
          </a:xfrm>
          <a:prstGeom prst="rect">
            <a:avLst/>
          </a:prstGeom>
        </p:spPr>
        <p:txBody>
          <a:bodyPr wrap="square">
            <a:spAutoFit/>
          </a:bodyPr>
          <a:lstStyle/>
          <a:p>
            <a:pPr algn="just"/>
            <a:r>
              <a:rPr lang="en-US" sz="2000" b="1" i="1" dirty="0"/>
              <a:t>Modification for BCBV matrix:</a:t>
            </a:r>
          </a:p>
        </p:txBody>
      </p:sp>
      <p:pic>
        <p:nvPicPr>
          <p:cNvPr id="7" name="Picture 6"/>
          <p:cNvPicPr>
            <a:picLocks noChangeAspect="1"/>
          </p:cNvPicPr>
          <p:nvPr/>
        </p:nvPicPr>
        <p:blipFill>
          <a:blip r:embed="rId3"/>
          <a:stretch>
            <a:fillRect/>
          </a:stretch>
        </p:blipFill>
        <p:spPr>
          <a:xfrm>
            <a:off x="152400" y="2726590"/>
            <a:ext cx="4076700" cy="2638425"/>
          </a:xfrm>
          <a:prstGeom prst="rect">
            <a:avLst/>
          </a:prstGeom>
        </p:spPr>
      </p:pic>
      <p:sp>
        <p:nvSpPr>
          <p:cNvPr id="8" name="Rectangle 7"/>
          <p:cNvSpPr/>
          <p:nvPr/>
        </p:nvSpPr>
        <p:spPr>
          <a:xfrm>
            <a:off x="152400" y="915259"/>
            <a:ext cx="8801100" cy="369332"/>
          </a:xfrm>
          <a:prstGeom prst="rect">
            <a:avLst/>
          </a:prstGeom>
        </p:spPr>
        <p:txBody>
          <a:bodyPr wrap="square">
            <a:spAutoFit/>
          </a:bodyPr>
          <a:lstStyle/>
          <a:p>
            <a:r>
              <a:rPr lang="en-US" sz="1800" dirty="0"/>
              <a:t>Considering the loop shown in Fig. 12, KVL for this loop can be written as:</a:t>
            </a:r>
            <a:endParaRPr lang="en-US" sz="1200" dirty="0"/>
          </a:p>
        </p:txBody>
      </p:sp>
      <mc:AlternateContent xmlns:mc="http://schemas.openxmlformats.org/markup-compatibility/2006" xmlns:a14="http://schemas.microsoft.com/office/drawing/2010/main">
        <mc:Choice Requires="a14">
          <p:sp>
            <p:nvSpPr>
              <p:cNvPr id="15" name="TextBox 9"/>
              <p:cNvSpPr txBox="1"/>
              <p:nvPr/>
            </p:nvSpPr>
            <p:spPr>
              <a:xfrm>
                <a:off x="2867040" y="1580567"/>
                <a:ext cx="33718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b="0" i="1" smtClean="0">
                                  <a:latin typeface="Cambria Math" panose="02040503050406030204" pitchFamily="18" charset="0"/>
                                </a:rPr>
                                <m:t>3</m:t>
                              </m:r>
                            </m:sub>
                          </m:sSub>
                          <m:r>
                            <a:rPr lang="en-US" altLang="zh-CN" sz="1800" i="1">
                              <a:latin typeface="Cambria Math" panose="02040503050406030204" pitchFamily="18" charset="0"/>
                            </a:rPr>
                            <m:t>𝑍</m:t>
                          </m:r>
                        </m:e>
                        <m:sub>
                          <m:r>
                            <a:rPr lang="en-US" altLang="zh-CN" sz="1800" b="0" i="1" smtClean="0">
                              <a:latin typeface="Cambria Math" panose="02040503050406030204" pitchFamily="18" charset="0"/>
                            </a:rPr>
                            <m:t>34</m:t>
                          </m:r>
                        </m:sub>
                      </m:s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b="0" i="1" smtClean="0">
                                  <a:latin typeface="Cambria Math" panose="02040503050406030204" pitchFamily="18" charset="0"/>
                                </a:rPr>
                                <m:t>4</m:t>
                              </m:r>
                            </m:sub>
                          </m:sSub>
                          <m:r>
                            <a:rPr lang="en-US" altLang="zh-CN" sz="1800" i="1">
                              <a:latin typeface="Cambria Math" panose="02040503050406030204" pitchFamily="18" charset="0"/>
                            </a:rPr>
                            <m:t>𝑍</m:t>
                          </m:r>
                        </m:e>
                        <m:sub>
                          <m:r>
                            <a:rPr lang="en-US" altLang="zh-CN" sz="1800" b="0" i="1" smtClean="0">
                              <a:latin typeface="Cambria Math" panose="02040503050406030204" pitchFamily="18" charset="0"/>
                            </a:rPr>
                            <m:t>45</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b="0" i="1" smtClean="0">
                                  <a:latin typeface="Cambria Math" panose="02040503050406030204" pitchFamily="18" charset="0"/>
                                </a:rPr>
                                <m:t>6</m:t>
                              </m:r>
                            </m:sub>
                          </m:sSub>
                          <m:r>
                            <a:rPr lang="en-US" altLang="zh-CN" sz="1800" i="1">
                              <a:latin typeface="Cambria Math" panose="02040503050406030204" pitchFamily="18" charset="0"/>
                            </a:rPr>
                            <m:t>𝑍</m:t>
                          </m:r>
                        </m:e>
                        <m:sub>
                          <m:r>
                            <a:rPr lang="en-US" altLang="zh-CN" sz="1800" b="0" i="1" smtClean="0">
                              <a:latin typeface="Cambria Math" panose="02040503050406030204" pitchFamily="18" charset="0"/>
                            </a:rPr>
                            <m:t>56</m:t>
                          </m:r>
                        </m:sub>
                      </m:s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b="0" i="1" smtClean="0">
                                  <a:latin typeface="Cambria Math" panose="02040503050406030204" pitchFamily="18" charset="0"/>
                                </a:rPr>
                                <m:t>5</m:t>
                              </m:r>
                            </m:sub>
                          </m:sSub>
                          <m:r>
                            <a:rPr lang="en-US" altLang="zh-CN" sz="1800" i="1">
                              <a:latin typeface="Cambria Math" panose="02040503050406030204" pitchFamily="18" charset="0"/>
                            </a:rPr>
                            <m:t>𝑍</m:t>
                          </m:r>
                        </m:e>
                        <m:sub>
                          <m:r>
                            <a:rPr lang="en-US" altLang="zh-CN" sz="1800" b="0" i="1" smtClean="0">
                              <a:latin typeface="Cambria Math" panose="02040503050406030204" pitchFamily="18" charset="0"/>
                            </a:rPr>
                            <m:t>36</m:t>
                          </m:r>
                        </m:sub>
                      </m:sSub>
                      <m:r>
                        <a:rPr lang="en-US" altLang="zh-CN" sz="1800" b="0" i="1" smtClean="0">
                          <a:latin typeface="Cambria Math" panose="02040503050406030204" pitchFamily="18" charset="0"/>
                        </a:rPr>
                        <m:t>=0</m:t>
                      </m:r>
                    </m:oMath>
                  </m:oMathPara>
                </a14:m>
                <a:endParaRPr lang="en-US" sz="1800" dirty="0"/>
              </a:p>
            </p:txBody>
          </p:sp>
        </mc:Choice>
        <mc:Fallback xmlns="">
          <p:sp>
            <p:nvSpPr>
              <p:cNvPr id="15" name="TextBox 9"/>
              <p:cNvSpPr txBox="1">
                <a:spLocks noRot="1" noChangeAspect="1" noMove="1" noResize="1" noEditPoints="1" noAdjustHandles="1" noChangeArrowheads="1" noChangeShapeType="1" noTextEdit="1"/>
              </p:cNvSpPr>
              <p:nvPr/>
            </p:nvSpPr>
            <p:spPr>
              <a:xfrm>
                <a:off x="2867040" y="1580567"/>
                <a:ext cx="3371820" cy="276999"/>
              </a:xfrm>
              <a:prstGeom prst="rect">
                <a:avLst/>
              </a:prstGeom>
              <a:blipFill>
                <a:blip r:embed="rId4"/>
                <a:stretch>
                  <a:fillRect l="-1085" r="-1266" b="-17391"/>
                </a:stretch>
              </a:blipFill>
            </p:spPr>
            <p:txBody>
              <a:bodyPr/>
              <a:lstStyle/>
              <a:p>
                <a:r>
                  <a:rPr lang="en-US">
                    <a:noFill/>
                  </a:rPr>
                  <a:t> </a:t>
                </a:r>
              </a:p>
            </p:txBody>
          </p:sp>
        </mc:Fallback>
      </mc:AlternateContent>
      <p:sp>
        <p:nvSpPr>
          <p:cNvPr id="17" name="Rectangle 16"/>
          <p:cNvSpPr/>
          <p:nvPr/>
        </p:nvSpPr>
        <p:spPr>
          <a:xfrm>
            <a:off x="152400" y="2070658"/>
            <a:ext cx="8801100" cy="369332"/>
          </a:xfrm>
          <a:prstGeom prst="rect">
            <a:avLst/>
          </a:prstGeom>
        </p:spPr>
        <p:txBody>
          <a:bodyPr wrap="square">
            <a:spAutoFit/>
          </a:bodyPr>
          <a:lstStyle/>
          <a:p>
            <a:r>
              <a:rPr lang="en-US" sz="1800" dirty="0"/>
              <a:t>The new BCBV matrix is:</a:t>
            </a:r>
            <a:endParaRPr lang="en-US" sz="1200" dirty="0"/>
          </a:p>
        </p:txBody>
      </p:sp>
      <p:pic>
        <p:nvPicPr>
          <p:cNvPr id="3" name="Picture 2"/>
          <p:cNvPicPr>
            <a:picLocks noChangeAspect="1"/>
          </p:cNvPicPr>
          <p:nvPr/>
        </p:nvPicPr>
        <p:blipFill>
          <a:blip r:embed="rId5"/>
          <a:stretch>
            <a:fillRect/>
          </a:stretch>
        </p:blipFill>
        <p:spPr>
          <a:xfrm>
            <a:off x="4419607" y="2153542"/>
            <a:ext cx="3809985" cy="2494462"/>
          </a:xfrm>
          <a:prstGeom prst="rect">
            <a:avLst/>
          </a:prstGeom>
        </p:spPr>
      </p:pic>
      <mc:AlternateContent xmlns:mc="http://schemas.openxmlformats.org/markup-compatibility/2006" xmlns:a14="http://schemas.microsoft.com/office/drawing/2010/main">
        <mc:Choice Requires="a14">
          <p:sp>
            <p:nvSpPr>
              <p:cNvPr id="18" name="TextBox 9"/>
              <p:cNvSpPr txBox="1"/>
              <p:nvPr/>
            </p:nvSpPr>
            <p:spPr>
              <a:xfrm>
                <a:off x="5349763" y="4979432"/>
                <a:ext cx="2270237" cy="506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eqArr>
                            <m:eqArrPr>
                              <m:ctrlPr>
                                <a:rPr lang="en-US" sz="1800" i="1">
                                  <a:latin typeface="Cambria Math" panose="02040503050406030204" pitchFamily="18" charset="0"/>
                                  <a:ea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𝑉</m:t>
                              </m:r>
                            </m:e>
                            <m:e>
                              <m:r>
                                <a:rPr lang="en-US" sz="1800" b="0" i="1" smtClean="0">
                                  <a:latin typeface="Cambria Math" panose="02040503050406030204" pitchFamily="18" charset="0"/>
                                  <a:ea typeface="Cambria Math" panose="02040503050406030204" pitchFamily="18" charset="0"/>
                                </a:rPr>
                                <m:t>0</m:t>
                              </m:r>
                            </m:e>
                          </m:eqAr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𝐵</m:t>
                          </m:r>
                          <m:r>
                            <a:rPr lang="en-US" altLang="zh-CN" sz="1800" b="0" i="1" smtClean="0">
                              <a:latin typeface="Cambria Math" panose="02040503050406030204" pitchFamily="18" charset="0"/>
                            </a:rPr>
                            <m:t>𝐶𝐵𝑉</m:t>
                          </m:r>
                        </m:e>
                      </m:d>
                      <m:d>
                        <m:dPr>
                          <m:begChr m:val="["/>
                          <m:endChr m:val="]"/>
                          <m:ctrlPr>
                            <a:rPr lang="en-US" altLang="zh-CN" sz="1800" i="1">
                              <a:latin typeface="Cambria Math" panose="02040503050406030204" pitchFamily="18" charset="0"/>
                            </a:rPr>
                          </m:ctrlPr>
                        </m:dPr>
                        <m:e>
                          <m:eqArr>
                            <m:eqArrPr>
                              <m:ctrlPr>
                                <a:rPr lang="en-US" altLang="zh-CN" sz="1800" b="0" i="1" smtClean="0">
                                  <a:latin typeface="Cambria Math" panose="02040503050406030204" pitchFamily="18" charset="0"/>
                                </a:rPr>
                              </m:ctrlPr>
                            </m:eqArrPr>
                            <m:e>
                              <m:r>
                                <a:rPr lang="en-US" altLang="zh-CN" sz="1800" b="0" i="1" smtClean="0">
                                  <a:latin typeface="Cambria Math" panose="02040503050406030204" pitchFamily="18" charset="0"/>
                                </a:rPr>
                                <m:t>𝐵</m:t>
                              </m:r>
                            </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𝐵</m:t>
                                  </m:r>
                                </m:e>
                                <m:sub>
                                  <m:r>
                                    <a:rPr lang="en-US" altLang="zh-CN" sz="1800" b="0" i="1" smtClean="0">
                                      <a:latin typeface="Cambria Math" panose="02040503050406030204" pitchFamily="18" charset="0"/>
                                    </a:rPr>
                                    <m:t>𝑛𝑒𝑤</m:t>
                                  </m:r>
                                </m:sub>
                              </m:sSub>
                            </m:e>
                          </m:eqArr>
                        </m:e>
                      </m:d>
                    </m:oMath>
                  </m:oMathPara>
                </a14:m>
                <a:endParaRPr lang="en-US" sz="1800" dirty="0"/>
              </a:p>
            </p:txBody>
          </p:sp>
        </mc:Choice>
        <mc:Fallback xmlns="">
          <p:sp>
            <p:nvSpPr>
              <p:cNvPr id="18" name="TextBox 9"/>
              <p:cNvSpPr txBox="1">
                <a:spLocks noRot="1" noChangeAspect="1" noMove="1" noResize="1" noEditPoints="1" noAdjustHandles="1" noChangeArrowheads="1" noChangeShapeType="1" noTextEdit="1"/>
              </p:cNvSpPr>
              <p:nvPr/>
            </p:nvSpPr>
            <p:spPr>
              <a:xfrm>
                <a:off x="5349763" y="4979432"/>
                <a:ext cx="2270237" cy="506870"/>
              </a:xfrm>
              <a:prstGeom prst="rect">
                <a:avLst/>
              </a:prstGeom>
              <a:blipFill>
                <a:blip r:embed="rId6"/>
                <a:stretch>
                  <a:fillRect b="-1205"/>
                </a:stretch>
              </a:blipFill>
            </p:spPr>
            <p:txBody>
              <a:bodyPr/>
              <a:lstStyle/>
              <a:p>
                <a:r>
                  <a:rPr lang="en-US">
                    <a:noFill/>
                  </a:rPr>
                  <a:t> </a:t>
                </a:r>
              </a:p>
            </p:txBody>
          </p:sp>
        </mc:Fallback>
      </mc:AlternateContent>
      <p:sp>
        <p:nvSpPr>
          <p:cNvPr id="14"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
        <p:nvSpPr>
          <p:cNvPr id="16" name="TextBox 8"/>
          <p:cNvSpPr txBox="1"/>
          <p:nvPr/>
        </p:nvSpPr>
        <p:spPr>
          <a:xfrm>
            <a:off x="599666" y="5352018"/>
            <a:ext cx="3724687" cy="261610"/>
          </a:xfrm>
          <a:prstGeom prst="rect">
            <a:avLst/>
          </a:prstGeom>
          <a:noFill/>
        </p:spPr>
        <p:txBody>
          <a:bodyPr wrap="square" rtlCol="0">
            <a:spAutoFit/>
          </a:bodyPr>
          <a:lstStyle/>
          <a:p>
            <a:r>
              <a:rPr lang="en-US" sz="1100" dirty="0"/>
              <a:t>Fig.12 Simple distribution system with one loop [5]</a:t>
            </a:r>
          </a:p>
        </p:txBody>
      </p:sp>
    </p:spTree>
    <p:extLst>
      <p:ext uri="{BB962C8B-B14F-4D97-AF65-F5344CB8AC3E}">
        <p14:creationId xmlns:p14="http://schemas.microsoft.com/office/powerpoint/2010/main" val="2740859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19" name="Title 1"/>
          <p:cNvSpPr txBox="1">
            <a:spLocks/>
          </p:cNvSpPr>
          <p:nvPr/>
        </p:nvSpPr>
        <p:spPr bwMode="auto">
          <a:xfrm>
            <a:off x="152400" y="76200"/>
            <a:ext cx="774723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BIBC matrix and BCBV matrix   </a:t>
            </a:r>
            <a:r>
              <a:rPr lang="en-US" sz="2800" kern="0" dirty="0"/>
              <a:t>                                                                                                                                                                                                                                                                                                                                                                                                                                                                                                                                                                                                                                                                                                                                                                         </a:t>
            </a:r>
          </a:p>
        </p:txBody>
      </p:sp>
      <p:sp>
        <p:nvSpPr>
          <p:cNvPr id="2" name="Rectangle 1"/>
          <p:cNvSpPr/>
          <p:nvPr/>
        </p:nvSpPr>
        <p:spPr>
          <a:xfrm>
            <a:off x="190500" y="533400"/>
            <a:ext cx="8801100" cy="400110"/>
          </a:xfrm>
          <a:prstGeom prst="rect">
            <a:avLst/>
          </a:prstGeom>
        </p:spPr>
        <p:txBody>
          <a:bodyPr wrap="square">
            <a:spAutoFit/>
          </a:bodyPr>
          <a:lstStyle/>
          <a:p>
            <a:pPr algn="just"/>
            <a:r>
              <a:rPr lang="en-US" sz="2000" b="1" i="1" dirty="0"/>
              <a:t>Modification for solution techniques:</a:t>
            </a:r>
          </a:p>
        </p:txBody>
      </p:sp>
      <mc:AlternateContent xmlns:mc="http://schemas.openxmlformats.org/markup-compatibility/2006" xmlns:a14="http://schemas.microsoft.com/office/drawing/2010/main">
        <mc:Choice Requires="a14">
          <p:sp>
            <p:nvSpPr>
              <p:cNvPr id="18" name="TextBox 9"/>
              <p:cNvSpPr txBox="1"/>
              <p:nvPr/>
            </p:nvSpPr>
            <p:spPr>
              <a:xfrm>
                <a:off x="635809" y="1066800"/>
                <a:ext cx="2270237" cy="506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eqArr>
                            <m:eqArrPr>
                              <m:ctrlPr>
                                <a:rPr lang="en-US" sz="1800" i="1">
                                  <a:latin typeface="Cambria Math" panose="02040503050406030204" pitchFamily="18" charset="0"/>
                                  <a:ea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𝑉</m:t>
                              </m:r>
                            </m:e>
                            <m:e>
                              <m:r>
                                <a:rPr lang="en-US" sz="1800" b="0" i="1" smtClean="0">
                                  <a:latin typeface="Cambria Math" panose="02040503050406030204" pitchFamily="18" charset="0"/>
                                  <a:ea typeface="Cambria Math" panose="02040503050406030204" pitchFamily="18" charset="0"/>
                                </a:rPr>
                                <m:t>0</m:t>
                              </m:r>
                            </m:e>
                          </m:eqAr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𝐵</m:t>
                          </m:r>
                          <m:r>
                            <a:rPr lang="en-US" altLang="zh-CN" sz="1800" b="0" i="1" smtClean="0">
                              <a:latin typeface="Cambria Math" panose="02040503050406030204" pitchFamily="18" charset="0"/>
                            </a:rPr>
                            <m:t>𝐶𝐵𝑉</m:t>
                          </m:r>
                        </m:e>
                      </m:d>
                      <m:d>
                        <m:dPr>
                          <m:begChr m:val="["/>
                          <m:endChr m:val="]"/>
                          <m:ctrlPr>
                            <a:rPr lang="en-US" altLang="zh-CN" sz="1800" i="1">
                              <a:latin typeface="Cambria Math" panose="02040503050406030204" pitchFamily="18" charset="0"/>
                            </a:rPr>
                          </m:ctrlPr>
                        </m:dPr>
                        <m:e>
                          <m:eqArr>
                            <m:eqArrPr>
                              <m:ctrlPr>
                                <a:rPr lang="en-US" altLang="zh-CN" sz="1800" b="0" i="1" smtClean="0">
                                  <a:latin typeface="Cambria Math" panose="02040503050406030204" pitchFamily="18" charset="0"/>
                                </a:rPr>
                              </m:ctrlPr>
                            </m:eqArrPr>
                            <m:e>
                              <m:r>
                                <a:rPr lang="en-US" altLang="zh-CN" sz="1800" b="0" i="1" smtClean="0">
                                  <a:latin typeface="Cambria Math" panose="02040503050406030204" pitchFamily="18" charset="0"/>
                                </a:rPr>
                                <m:t>𝐵</m:t>
                              </m:r>
                            </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𝐵</m:t>
                                  </m:r>
                                </m:e>
                                <m:sub>
                                  <m:r>
                                    <a:rPr lang="en-US" altLang="zh-CN" sz="1800" b="0" i="1" smtClean="0">
                                      <a:latin typeface="Cambria Math" panose="02040503050406030204" pitchFamily="18" charset="0"/>
                                    </a:rPr>
                                    <m:t>𝑛𝑒𝑤</m:t>
                                  </m:r>
                                </m:sub>
                              </m:sSub>
                            </m:e>
                          </m:eqArr>
                        </m:e>
                      </m:d>
                    </m:oMath>
                  </m:oMathPara>
                </a14:m>
                <a:endParaRPr lang="en-US" sz="1800" dirty="0"/>
              </a:p>
            </p:txBody>
          </p:sp>
        </mc:Choice>
        <mc:Fallback xmlns="">
          <p:sp>
            <p:nvSpPr>
              <p:cNvPr id="18" name="TextBox 9"/>
              <p:cNvSpPr txBox="1">
                <a:spLocks noRot="1" noChangeAspect="1" noMove="1" noResize="1" noEditPoints="1" noAdjustHandles="1" noChangeArrowheads="1" noChangeShapeType="1" noTextEdit="1"/>
              </p:cNvSpPr>
              <p:nvPr/>
            </p:nvSpPr>
            <p:spPr>
              <a:xfrm>
                <a:off x="635809" y="1066800"/>
                <a:ext cx="2270237" cy="506870"/>
              </a:xfrm>
              <a:prstGeom prst="rect">
                <a:avLst/>
              </a:prstGeom>
              <a:blipFill>
                <a:blip r:embed="rId3"/>
                <a:stretch>
                  <a:fillRect b="-1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9"/>
              <p:cNvSpPr txBox="1"/>
              <p:nvPr/>
            </p:nvSpPr>
            <p:spPr>
              <a:xfrm>
                <a:off x="561974" y="1828800"/>
                <a:ext cx="2417906" cy="506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b="0" i="1" smtClean="0">
                              <a:latin typeface="Cambria Math" panose="02040503050406030204" pitchFamily="18" charset="0"/>
                            </a:rPr>
                          </m:ctrlPr>
                        </m:dPr>
                        <m:e>
                          <m:eqArr>
                            <m:eqArrPr>
                              <m:ctrlPr>
                                <a:rPr lang="en-US" altLang="zh-CN" sz="1800" b="0" i="1" smtClean="0">
                                  <a:latin typeface="Cambria Math" panose="02040503050406030204" pitchFamily="18" charset="0"/>
                                </a:rPr>
                              </m:ctrlPr>
                            </m:eqArrPr>
                            <m:e>
                              <m:r>
                                <a:rPr lang="en-US" altLang="zh-CN" sz="1800" b="0" i="1" smtClean="0">
                                  <a:latin typeface="Cambria Math" panose="02040503050406030204" pitchFamily="18" charset="0"/>
                                </a:rPr>
                                <m:t>𝐵</m:t>
                              </m:r>
                            </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𝐵</m:t>
                                  </m:r>
                                </m:e>
                                <m:sub>
                                  <m:r>
                                    <a:rPr lang="en-US" altLang="zh-CN" sz="1800" b="0" i="1" smtClean="0">
                                      <a:latin typeface="Cambria Math" panose="02040503050406030204" pitchFamily="18" charset="0"/>
                                    </a:rPr>
                                    <m:t>𝑛𝑒𝑤</m:t>
                                  </m:r>
                                </m:sub>
                              </m:sSub>
                            </m:e>
                          </m:eqAr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m:t>
                          </m:r>
                          <m:r>
                            <a:rPr lang="en-US" altLang="zh-CN" sz="1800" b="0" i="1" smtClean="0">
                              <a:latin typeface="Cambria Math" panose="02040503050406030204" pitchFamily="18" charset="0"/>
                            </a:rPr>
                            <m:t>𝐼𝐵𝐶</m:t>
                          </m:r>
                        </m:e>
                      </m:d>
                      <m:d>
                        <m:dPr>
                          <m:begChr m:val="["/>
                          <m:endChr m:val="]"/>
                          <m:ctrlPr>
                            <a:rPr lang="en-US" altLang="zh-CN" sz="1800" i="1">
                              <a:latin typeface="Cambria Math" panose="02040503050406030204" pitchFamily="18" charset="0"/>
                            </a:rPr>
                          </m:ctrlPr>
                        </m:dPr>
                        <m:e>
                          <m:eqArr>
                            <m:eqArrPr>
                              <m:ctrlPr>
                                <a:rPr lang="en-US" altLang="zh-CN" sz="1800" b="0" i="1" smtClean="0">
                                  <a:latin typeface="Cambria Math" panose="02040503050406030204" pitchFamily="18" charset="0"/>
                                </a:rPr>
                              </m:ctrlPr>
                            </m:eqArrPr>
                            <m:e>
                              <m:r>
                                <a:rPr lang="en-US" altLang="zh-CN" sz="1800" b="0" i="1" smtClean="0">
                                  <a:latin typeface="Cambria Math" panose="02040503050406030204" pitchFamily="18" charset="0"/>
                                </a:rPr>
                                <m:t>𝐼</m:t>
                              </m:r>
                            </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𝐵</m:t>
                                  </m:r>
                                </m:e>
                                <m:sub>
                                  <m:r>
                                    <a:rPr lang="en-US" altLang="zh-CN" sz="1800" b="0" i="1" smtClean="0">
                                      <a:latin typeface="Cambria Math" panose="02040503050406030204" pitchFamily="18" charset="0"/>
                                    </a:rPr>
                                    <m:t>𝑛𝑒𝑤</m:t>
                                  </m:r>
                                </m:sub>
                              </m:sSub>
                            </m:e>
                          </m:eqArr>
                        </m:e>
                      </m:d>
                    </m:oMath>
                  </m:oMathPara>
                </a14:m>
                <a:endParaRPr lang="en-US" sz="1800" dirty="0"/>
              </a:p>
            </p:txBody>
          </p:sp>
        </mc:Choice>
        <mc:Fallback xmlns="">
          <p:sp>
            <p:nvSpPr>
              <p:cNvPr id="13" name="TextBox 9"/>
              <p:cNvSpPr txBox="1">
                <a:spLocks noRot="1" noChangeAspect="1" noMove="1" noResize="1" noEditPoints="1" noAdjustHandles="1" noChangeArrowheads="1" noChangeShapeType="1" noTextEdit="1"/>
              </p:cNvSpPr>
              <p:nvPr/>
            </p:nvSpPr>
            <p:spPr>
              <a:xfrm>
                <a:off x="561974" y="1828800"/>
                <a:ext cx="2417906" cy="506870"/>
              </a:xfrm>
              <a:prstGeom prst="rect">
                <a:avLst/>
              </a:prstGeom>
              <a:blipFill>
                <a:blip r:embed="rId4"/>
                <a:stretch>
                  <a:fillRect b="-1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9"/>
              <p:cNvSpPr txBox="1"/>
              <p:nvPr/>
            </p:nvSpPr>
            <p:spPr>
              <a:xfrm>
                <a:off x="4026016" y="1320235"/>
                <a:ext cx="4672369" cy="506870"/>
              </a:xfrm>
              <a:prstGeom prst="rect">
                <a:avLst/>
              </a:prstGeom>
              <a:noFill/>
            </p:spPr>
            <p:txBody>
              <a:bodyPr wrap="none" lIns="0" tIns="0" rIns="0" bIns="0" rtlCol="0">
                <a:spAutoFit/>
              </a:bodyPr>
              <a:lstStyle/>
              <a:p>
                <a14:m>
                  <m:oMath xmlns:m="http://schemas.openxmlformats.org/officeDocument/2006/math">
                    <m:d>
                      <m:dPr>
                        <m:begChr m:val="["/>
                        <m:endChr m:val="]"/>
                        <m:ctrlPr>
                          <a:rPr lang="en-US" altLang="zh-CN" sz="1800" i="1" smtClean="0">
                            <a:latin typeface="Cambria Math" panose="02040503050406030204" pitchFamily="18" charset="0"/>
                          </a:rPr>
                        </m:ctrlPr>
                      </m:dPr>
                      <m:e>
                        <m:eqArr>
                          <m:eqArrPr>
                            <m:ctrlPr>
                              <a:rPr lang="en-US" sz="1800" i="1">
                                <a:latin typeface="Cambria Math" panose="02040503050406030204" pitchFamily="18" charset="0"/>
                                <a:ea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𝑉</m:t>
                            </m:r>
                          </m:e>
                          <m:e>
                            <m:r>
                              <a:rPr lang="en-US" sz="1800" b="0" i="1" smtClean="0">
                                <a:latin typeface="Cambria Math" panose="02040503050406030204" pitchFamily="18" charset="0"/>
                                <a:ea typeface="Cambria Math" panose="02040503050406030204" pitchFamily="18" charset="0"/>
                              </a:rPr>
                              <m:t>0</m:t>
                            </m:r>
                          </m:e>
                        </m:eqAr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𝐵</m:t>
                        </m:r>
                        <m:r>
                          <a:rPr lang="en-US" altLang="zh-CN" sz="1800" b="0" i="1" smtClean="0">
                            <a:latin typeface="Cambria Math" panose="02040503050406030204" pitchFamily="18" charset="0"/>
                          </a:rPr>
                          <m:t>𝐶𝐵𝑉</m:t>
                        </m:r>
                      </m:e>
                    </m:d>
                    <m:d>
                      <m:dPr>
                        <m:begChr m:val="["/>
                        <m:endChr m:val="]"/>
                        <m:ctrlPr>
                          <a:rPr lang="en-US" altLang="zh-CN" sz="1800" i="1">
                            <a:latin typeface="Cambria Math" panose="02040503050406030204" pitchFamily="18" charset="0"/>
                          </a:rPr>
                        </m:ctrlPr>
                      </m:dPr>
                      <m:e>
                        <m:r>
                          <a:rPr lang="en-US" altLang="zh-CN" sz="1800" i="1">
                            <a:latin typeface="Cambria Math" panose="02040503050406030204" pitchFamily="18" charset="0"/>
                          </a:rPr>
                          <m:t>𝐵𝐼𝐵𝐶</m:t>
                        </m:r>
                      </m:e>
                    </m:d>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r>
                              <a:rPr lang="en-US" altLang="zh-CN" sz="1800" i="1">
                                <a:latin typeface="Cambria Math" panose="02040503050406030204" pitchFamily="18" charset="0"/>
                              </a:rPr>
                              <m:t>𝐼</m:t>
                            </m:r>
                          </m:e>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𝑛𝑒𝑤</m:t>
                                </m:r>
                              </m:sub>
                            </m:sSub>
                          </m:e>
                        </m:eqArr>
                      </m:e>
                    </m:d>
                  </m:oMath>
                </a14:m>
                <a:r>
                  <a:rPr lang="en-US" sz="1800" dirty="0"/>
                  <a:t>=</a:t>
                </a:r>
                <a14:m>
                  <m:oMath xmlns:m="http://schemas.openxmlformats.org/officeDocument/2006/math">
                    <m:d>
                      <m:dPr>
                        <m:begChr m:val="["/>
                        <m:endChr m:val="]"/>
                        <m:ctrlPr>
                          <a:rPr lang="en-US" sz="1800" i="1" dirty="0" smtClean="0">
                            <a:latin typeface="Cambria Math" panose="02040503050406030204" pitchFamily="18" charset="0"/>
                          </a:rPr>
                        </m:ctrlPr>
                      </m:dPr>
                      <m:e>
                        <m:m>
                          <m:mPr>
                            <m:mcs>
                              <m:mc>
                                <m:mcPr>
                                  <m:count m:val="2"/>
                                  <m:mcJc m:val="center"/>
                                </m:mcPr>
                              </m:mc>
                            </m:mcs>
                            <m:ctrlPr>
                              <a:rPr lang="en-US" sz="1800" i="1" dirty="0" smtClean="0">
                                <a:latin typeface="Cambria Math" panose="02040503050406030204" pitchFamily="18" charset="0"/>
                              </a:rPr>
                            </m:ctrlPr>
                          </m:mPr>
                          <m:mr>
                            <m:e>
                              <m:r>
                                <m:rPr>
                                  <m:brk m:alnAt="7"/>
                                </m:rPr>
                                <a:rPr lang="en-US" sz="1800" b="0" i="1" dirty="0" smtClean="0">
                                  <a:latin typeface="Cambria Math" panose="02040503050406030204" pitchFamily="18" charset="0"/>
                                </a:rPr>
                                <m:t>𝐴</m:t>
                              </m:r>
                            </m:e>
                            <m:e>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𝑀</m:t>
                                  </m:r>
                                </m:e>
                                <m:sup>
                                  <m:r>
                                    <a:rPr lang="en-US" sz="1800" b="0" i="1" dirty="0" smtClean="0">
                                      <a:latin typeface="Cambria Math" panose="02040503050406030204" pitchFamily="18" charset="0"/>
                                    </a:rPr>
                                    <m:t>𝑇</m:t>
                                  </m:r>
                                </m:sup>
                              </m:sSup>
                            </m:e>
                          </m:mr>
                          <m:mr>
                            <m:e>
                              <m:r>
                                <a:rPr lang="en-US" sz="1800" b="0" i="1" dirty="0" smtClean="0">
                                  <a:latin typeface="Cambria Math" panose="02040503050406030204" pitchFamily="18" charset="0"/>
                                </a:rPr>
                                <m:t>𝑀</m:t>
                              </m:r>
                            </m:e>
                            <m:e>
                              <m:r>
                                <a:rPr lang="en-US" sz="1800" b="0" i="1" dirty="0" smtClean="0">
                                  <a:latin typeface="Cambria Math" panose="02040503050406030204" pitchFamily="18" charset="0"/>
                                </a:rPr>
                                <m:t>𝑁</m:t>
                              </m:r>
                            </m:e>
                          </m:mr>
                        </m:m>
                      </m:e>
                    </m:d>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r>
                              <a:rPr lang="en-US" altLang="zh-CN" sz="1800" i="1">
                                <a:latin typeface="Cambria Math" panose="02040503050406030204" pitchFamily="18" charset="0"/>
                              </a:rPr>
                              <m:t>𝐼</m:t>
                            </m:r>
                          </m:e>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𝑛𝑒𝑤</m:t>
                                </m:r>
                              </m:sub>
                            </m:sSub>
                          </m:e>
                        </m:eqArr>
                      </m:e>
                    </m:d>
                  </m:oMath>
                </a14:m>
                <a:endParaRPr lang="en-US" sz="1800" dirty="0"/>
              </a:p>
            </p:txBody>
          </p:sp>
        </mc:Choice>
        <mc:Fallback xmlns="">
          <p:sp>
            <p:nvSpPr>
              <p:cNvPr id="14" name="TextBox 9"/>
              <p:cNvSpPr txBox="1">
                <a:spLocks noRot="1" noChangeAspect="1" noMove="1" noResize="1" noEditPoints="1" noAdjustHandles="1" noChangeArrowheads="1" noChangeShapeType="1" noTextEdit="1"/>
              </p:cNvSpPr>
              <p:nvPr/>
            </p:nvSpPr>
            <p:spPr>
              <a:xfrm>
                <a:off x="4026016" y="1320235"/>
                <a:ext cx="4672369" cy="506870"/>
              </a:xfrm>
              <a:prstGeom prst="rect">
                <a:avLst/>
              </a:prstGeom>
              <a:blipFill>
                <a:blip r:embed="rId5"/>
                <a:stretch>
                  <a:fillRect b="-4819"/>
                </a:stretch>
              </a:blipFill>
            </p:spPr>
            <p:txBody>
              <a:bodyPr/>
              <a:lstStyle/>
              <a:p>
                <a:r>
                  <a:rPr lang="en-US">
                    <a:noFill/>
                  </a:rPr>
                  <a:t> </a:t>
                </a:r>
              </a:p>
            </p:txBody>
          </p:sp>
        </mc:Fallback>
      </mc:AlternateContent>
      <p:sp>
        <p:nvSpPr>
          <p:cNvPr id="6" name="Rectangle 5"/>
          <p:cNvSpPr/>
          <p:nvPr/>
        </p:nvSpPr>
        <p:spPr>
          <a:xfrm>
            <a:off x="228600" y="2798688"/>
            <a:ext cx="8610600" cy="400110"/>
          </a:xfrm>
          <a:prstGeom prst="rect">
            <a:avLst/>
          </a:prstGeom>
        </p:spPr>
        <p:txBody>
          <a:bodyPr wrap="square">
            <a:spAutoFit/>
          </a:bodyPr>
          <a:lstStyle/>
          <a:p>
            <a:pPr algn="just"/>
            <a:r>
              <a:rPr lang="en-US" sz="2000" dirty="0">
                <a:latin typeface="Times New Roman" panose="02020603050405020304" pitchFamily="18" charset="0"/>
              </a:rPr>
              <a:t>The modified algorithm for weakly meshed networks can be expressed as</a:t>
            </a:r>
            <a:endParaRPr lang="en-US" sz="2000" dirty="0"/>
          </a:p>
        </p:txBody>
      </p:sp>
      <mc:AlternateContent xmlns:mc="http://schemas.openxmlformats.org/markup-compatibility/2006" xmlns:a14="http://schemas.microsoft.com/office/drawing/2010/main">
        <mc:Choice Requires="a14">
          <p:sp>
            <p:nvSpPr>
              <p:cNvPr id="16" name="TextBox 9"/>
              <p:cNvSpPr txBox="1"/>
              <p:nvPr/>
            </p:nvSpPr>
            <p:spPr>
              <a:xfrm>
                <a:off x="2906046" y="3800244"/>
                <a:ext cx="38570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𝑉</m:t>
                          </m:r>
                        </m:e>
                      </m:d>
                      <m:r>
                        <a:rPr lang="en-US" sz="1800" i="1">
                          <a:latin typeface="Cambria Math" panose="02040503050406030204" pitchFamily="18" charset="0"/>
                        </a:rPr>
                        <m:t>=</m:t>
                      </m:r>
                      <m:d>
                        <m:dPr>
                          <m:begChr m:val="["/>
                          <m:endChr m:val="]"/>
                          <m:ctrlPr>
                            <a:rPr lang="en-US" altLang="zh-CN" sz="1800" i="1" smtClean="0">
                              <a:latin typeface="Cambria Math" panose="02040503050406030204" pitchFamily="18" charset="0"/>
                            </a:rPr>
                          </m:ctrlPr>
                        </m:dPr>
                        <m:e>
                          <m:r>
                            <a:rPr lang="en-US" altLang="zh-CN" sz="1800" b="0" i="1" smtClean="0">
                              <a:latin typeface="Cambria Math" panose="02040503050406030204" pitchFamily="18" charset="0"/>
                            </a:rPr>
                            <m:t>𝐴</m:t>
                          </m:r>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𝑀</m:t>
                              </m:r>
                            </m:e>
                            <m:sup>
                              <m:r>
                                <a:rPr lang="en-US" altLang="zh-CN" sz="1800" b="0" i="1" smtClean="0">
                                  <a:latin typeface="Cambria Math" panose="02040503050406030204" pitchFamily="18" charset="0"/>
                                </a:rPr>
                                <m:t>𝑇</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𝑁</m:t>
                              </m:r>
                            </m:e>
                            <m:sup>
                              <m:r>
                                <a:rPr lang="en-US" altLang="zh-CN" sz="1800" b="0" i="1" smtClean="0">
                                  <a:latin typeface="Cambria Math" panose="02040503050406030204" pitchFamily="18" charset="0"/>
                                </a:rPr>
                                <m:t>−1</m:t>
                              </m:r>
                            </m:sup>
                          </m:sSup>
                          <m:r>
                            <a:rPr lang="en-US" altLang="zh-CN" sz="1800" b="0" i="1" smtClean="0">
                              <a:latin typeface="Cambria Math" panose="02040503050406030204" pitchFamily="18" charset="0"/>
                            </a:rPr>
                            <m:t>𝑀</m:t>
                          </m:r>
                        </m:e>
                      </m:d>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𝐼</m:t>
                          </m:r>
                        </m:e>
                      </m:d>
                      <m:r>
                        <a:rPr lang="en-US" sz="1800" b="0" i="1" smtClean="0">
                          <a:latin typeface="Cambria Math" panose="02040503050406030204" pitchFamily="18" charset="0"/>
                        </a:rPr>
                        <m:t>=</m:t>
                      </m:r>
                      <m:d>
                        <m:dPr>
                          <m:begChr m:val="["/>
                          <m:endChr m:val="]"/>
                          <m:ctrlPr>
                            <a:rPr lang="en-US" altLang="zh-CN" sz="1800" i="1">
                              <a:latin typeface="Cambria Math" panose="02040503050406030204" pitchFamily="18" charset="0"/>
                            </a:rPr>
                          </m:ctrlPr>
                        </m:dPr>
                        <m:e>
                          <m:r>
                            <a:rPr lang="en-US" altLang="zh-CN" sz="1800" i="1" smtClean="0">
                              <a:latin typeface="Cambria Math" panose="02040503050406030204" pitchFamily="18" charset="0"/>
                            </a:rPr>
                            <m:t>𝐷</m:t>
                          </m:r>
                          <m:r>
                            <a:rPr lang="en-US" altLang="zh-CN" sz="1800" b="0" i="1" smtClean="0">
                              <a:latin typeface="Cambria Math" panose="02040503050406030204" pitchFamily="18" charset="0"/>
                            </a:rPr>
                            <m:t>𝐿𝐹</m:t>
                          </m:r>
                        </m:e>
                      </m:d>
                      <m:d>
                        <m:dPr>
                          <m:begChr m:val="["/>
                          <m:endChr m:val="]"/>
                          <m:ctrlPr>
                            <a:rPr lang="en-US" altLang="zh-CN" sz="1800" i="1">
                              <a:latin typeface="Cambria Math" panose="02040503050406030204" pitchFamily="18" charset="0"/>
                            </a:rPr>
                          </m:ctrlPr>
                        </m:dPr>
                        <m:e>
                          <m:r>
                            <a:rPr lang="en-US" altLang="zh-CN" sz="1800" b="0" i="1" smtClean="0">
                              <a:latin typeface="Cambria Math" panose="02040503050406030204" pitchFamily="18" charset="0"/>
                            </a:rPr>
                            <m:t>𝐼</m:t>
                          </m:r>
                        </m:e>
                      </m:d>
                    </m:oMath>
                  </m:oMathPara>
                </a14:m>
                <a:endParaRPr lang="en-US" sz="1800" dirty="0"/>
              </a:p>
            </p:txBody>
          </p:sp>
        </mc:Choice>
        <mc:Fallback xmlns="">
          <p:sp>
            <p:nvSpPr>
              <p:cNvPr id="16" name="TextBox 9"/>
              <p:cNvSpPr txBox="1">
                <a:spLocks noRot="1" noChangeAspect="1" noMove="1" noResize="1" noEditPoints="1" noAdjustHandles="1" noChangeArrowheads="1" noChangeShapeType="1" noTextEdit="1"/>
              </p:cNvSpPr>
              <p:nvPr/>
            </p:nvSpPr>
            <p:spPr>
              <a:xfrm>
                <a:off x="2906046" y="3800244"/>
                <a:ext cx="3857082" cy="276999"/>
              </a:xfrm>
              <a:prstGeom prst="rect">
                <a:avLst/>
              </a:prstGeom>
              <a:blipFill>
                <a:blip r:embed="rId6"/>
                <a:stretch>
                  <a:fillRect t="-2174" b="-8696"/>
                </a:stretch>
              </a:blipFill>
            </p:spPr>
            <p:txBody>
              <a:bodyPr/>
              <a:lstStyle/>
              <a:p>
                <a:r>
                  <a:rPr lang="en-US">
                    <a:noFill/>
                  </a:rPr>
                  <a:t> </a:t>
                </a:r>
              </a:p>
            </p:txBody>
          </p:sp>
        </mc:Fallback>
      </mc:AlternateContent>
      <p:sp>
        <p:nvSpPr>
          <p:cNvPr id="10" name="Rectangle 9"/>
          <p:cNvSpPr/>
          <p:nvPr/>
        </p:nvSpPr>
        <p:spPr>
          <a:xfrm>
            <a:off x="228600" y="4374569"/>
            <a:ext cx="8763000" cy="707886"/>
          </a:xfrm>
          <a:prstGeom prst="rect">
            <a:avLst/>
          </a:prstGeom>
        </p:spPr>
        <p:txBody>
          <a:bodyPr wrap="square">
            <a:spAutoFit/>
          </a:bodyPr>
          <a:lstStyle/>
          <a:p>
            <a:r>
              <a:rPr lang="en-US" sz="2000" dirty="0">
                <a:latin typeface="Times New Roman" panose="02020603050405020304" pitchFamily="18" charset="0"/>
              </a:rPr>
              <a:t>Except for some modifications needed to be done for the BIBC, BCBV, and DLF matrices, the proposed solution techniques require no modification.</a:t>
            </a:r>
            <a:endParaRPr lang="en-US" sz="2000" dirty="0"/>
          </a:p>
        </p:txBody>
      </p:sp>
      <p:sp>
        <p:nvSpPr>
          <p:cNvPr id="15"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3200022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BIBC matrix and BCBV matrix   </a:t>
            </a:r>
            <a:r>
              <a:rPr lang="en-US" sz="2800" dirty="0"/>
              <a:t>                                                                                                                                                                                                                                                                                                                                                                                                                                                                                                                                                                                                                                                                                                                                                                         </a:t>
            </a:r>
          </a:p>
        </p:txBody>
      </p:sp>
      <p:sp>
        <p:nvSpPr>
          <p:cNvPr id="2" name="Rectangle 1"/>
          <p:cNvSpPr/>
          <p:nvPr/>
        </p:nvSpPr>
        <p:spPr>
          <a:xfrm>
            <a:off x="152400" y="759528"/>
            <a:ext cx="8991600" cy="1938992"/>
          </a:xfrm>
          <a:prstGeom prst="rect">
            <a:avLst/>
          </a:prstGeom>
        </p:spPr>
        <p:txBody>
          <a:bodyPr wrap="square">
            <a:spAutoFit/>
          </a:bodyPr>
          <a:lstStyle/>
          <a:p>
            <a:pPr algn="just"/>
            <a:r>
              <a:rPr lang="en-US" dirty="0"/>
              <a:t>The proposed three-phase load flow algorithm was implemented on an 8-bus distribution system. Two methods are used for tests and the convergence tolerance is set at 0.001.</a:t>
            </a:r>
          </a:p>
          <a:p>
            <a:pPr marL="342900" indent="-342900" algn="just">
              <a:buFont typeface="Arial" panose="020B0604020202020204" pitchFamily="34" charset="0"/>
              <a:buChar char="•"/>
            </a:pPr>
            <a:r>
              <a:rPr lang="en-US" dirty="0"/>
              <a:t>Method 1: The Gauss implicit Z-matrix method </a:t>
            </a:r>
          </a:p>
          <a:p>
            <a:pPr marL="342900" indent="-342900" algn="just">
              <a:buFont typeface="Arial" panose="020B0604020202020204" pitchFamily="34" charset="0"/>
              <a:buChar char="•"/>
            </a:pPr>
            <a:r>
              <a:rPr lang="en-US" dirty="0"/>
              <a:t>Method 2: The proposed algorithm with BIBC and BCBV </a:t>
            </a:r>
          </a:p>
        </p:txBody>
      </p:sp>
      <p:sp>
        <p:nvSpPr>
          <p:cNvPr id="23" name="TextBox 22"/>
          <p:cNvSpPr txBox="1"/>
          <p:nvPr/>
        </p:nvSpPr>
        <p:spPr>
          <a:xfrm>
            <a:off x="3211986" y="5440612"/>
            <a:ext cx="3559290" cy="261610"/>
          </a:xfrm>
          <a:prstGeom prst="rect">
            <a:avLst/>
          </a:prstGeom>
          <a:noFill/>
        </p:spPr>
        <p:txBody>
          <a:bodyPr wrap="square" rtlCol="0">
            <a:spAutoFit/>
          </a:bodyPr>
          <a:lstStyle/>
          <a:p>
            <a:r>
              <a:rPr lang="en-US" sz="1100" dirty="0"/>
              <a:t>Fig.</a:t>
            </a:r>
            <a:r>
              <a:rPr lang="en-US" altLang="zh-CN" sz="1100" dirty="0"/>
              <a:t>13</a:t>
            </a:r>
            <a:r>
              <a:rPr lang="en-US" sz="1100" dirty="0"/>
              <a:t> A 8-bus radial distribution system [5]</a:t>
            </a:r>
          </a:p>
        </p:txBody>
      </p:sp>
      <p:pic>
        <p:nvPicPr>
          <p:cNvPr id="6" name="Picture 5"/>
          <p:cNvPicPr>
            <a:picLocks noChangeAspect="1"/>
          </p:cNvPicPr>
          <p:nvPr/>
        </p:nvPicPr>
        <p:blipFill>
          <a:blip r:embed="rId3"/>
          <a:stretch>
            <a:fillRect/>
          </a:stretch>
        </p:blipFill>
        <p:spPr>
          <a:xfrm>
            <a:off x="2627613" y="2861550"/>
            <a:ext cx="4162425" cy="2486025"/>
          </a:xfrm>
          <a:prstGeom prst="rect">
            <a:avLst/>
          </a:prstGeom>
        </p:spPr>
      </p:pic>
      <p:sp>
        <p:nvSpPr>
          <p:cNvPr id="10"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2549963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BIBC matrix and BCBV matrix   </a:t>
            </a:r>
            <a:r>
              <a:rPr lang="en-US" sz="2800" dirty="0"/>
              <a:t>                                                                                                                                                                                                                                                                                                                                                                                                                                                                                                                                                                                                                                                                                                                                                                         </a:t>
            </a:r>
          </a:p>
        </p:txBody>
      </p:sp>
      <p:sp>
        <p:nvSpPr>
          <p:cNvPr id="2" name="Rectangle 1"/>
          <p:cNvSpPr/>
          <p:nvPr/>
        </p:nvSpPr>
        <p:spPr>
          <a:xfrm>
            <a:off x="152400" y="576966"/>
            <a:ext cx="8991600" cy="1631216"/>
          </a:xfrm>
          <a:prstGeom prst="rect">
            <a:avLst/>
          </a:prstGeom>
        </p:spPr>
        <p:txBody>
          <a:bodyPr wrap="square">
            <a:spAutoFit/>
          </a:bodyPr>
          <a:lstStyle/>
          <a:p>
            <a:pPr algn="just"/>
            <a:r>
              <a:rPr lang="en-US" sz="2000" dirty="0"/>
              <a:t>The final voltage solutions of method 1 and method 2 are shown in Tab.2. </a:t>
            </a:r>
          </a:p>
          <a:p>
            <a:pPr algn="just"/>
            <a:r>
              <a:rPr lang="en-US" sz="2000" dirty="0"/>
              <a:t>From Tab.2, the final converged voltage solutions of method 2 are very close to the solution of method 1. </a:t>
            </a:r>
          </a:p>
          <a:p>
            <a:pPr algn="just"/>
            <a:r>
              <a:rPr lang="en-US" sz="2000" dirty="0"/>
              <a:t>It means that the accuracy of the proposed method is almost the same as the commonly used Gauss implicit -matrix method.</a:t>
            </a:r>
            <a:endParaRPr lang="en-US" sz="1800" dirty="0"/>
          </a:p>
        </p:txBody>
      </p:sp>
      <p:sp>
        <p:nvSpPr>
          <p:cNvPr id="23" name="TextBox 22"/>
          <p:cNvSpPr txBox="1"/>
          <p:nvPr/>
        </p:nvSpPr>
        <p:spPr>
          <a:xfrm>
            <a:off x="3125730" y="2368748"/>
            <a:ext cx="3732270" cy="307777"/>
          </a:xfrm>
          <a:prstGeom prst="rect">
            <a:avLst/>
          </a:prstGeom>
          <a:noFill/>
        </p:spPr>
        <p:txBody>
          <a:bodyPr wrap="square" rtlCol="0">
            <a:spAutoFit/>
          </a:bodyPr>
          <a:lstStyle/>
          <a:p>
            <a:r>
              <a:rPr lang="en-US" sz="1400" dirty="0"/>
              <a:t>Tab. 2 Final Converged Voltage Solutions [5]</a:t>
            </a:r>
          </a:p>
        </p:txBody>
      </p:sp>
      <p:pic>
        <p:nvPicPr>
          <p:cNvPr id="3" name="Picture 2"/>
          <p:cNvPicPr>
            <a:picLocks noChangeAspect="1"/>
          </p:cNvPicPr>
          <p:nvPr/>
        </p:nvPicPr>
        <p:blipFill>
          <a:blip r:embed="rId3"/>
          <a:stretch>
            <a:fillRect/>
          </a:stretch>
        </p:blipFill>
        <p:spPr>
          <a:xfrm>
            <a:off x="3200400" y="2676525"/>
            <a:ext cx="3143250" cy="3038475"/>
          </a:xfrm>
          <a:prstGeom prst="rect">
            <a:avLst/>
          </a:prstGeom>
        </p:spPr>
      </p:pic>
      <p:sp>
        <p:nvSpPr>
          <p:cNvPr id="10"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3470075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BIBC matrix and BCBV matrix   </a:t>
            </a:r>
            <a:r>
              <a:rPr lang="en-US" sz="2800" dirty="0"/>
              <a:t>                                                                                                                                                                                                                                                                                                                                                                                                                                                                                                                                                                                                                                                                                                                                                                         </a:t>
            </a:r>
          </a:p>
        </p:txBody>
      </p:sp>
      <p:sp>
        <p:nvSpPr>
          <p:cNvPr id="2" name="Rectangle 1"/>
          <p:cNvSpPr/>
          <p:nvPr/>
        </p:nvSpPr>
        <p:spPr>
          <a:xfrm>
            <a:off x="152400" y="576966"/>
            <a:ext cx="8991600" cy="1938992"/>
          </a:xfrm>
          <a:prstGeom prst="rect">
            <a:avLst/>
          </a:prstGeom>
        </p:spPr>
        <p:txBody>
          <a:bodyPr wrap="square">
            <a:spAutoFit/>
          </a:bodyPr>
          <a:lstStyle/>
          <a:p>
            <a:pPr algn="just"/>
            <a:r>
              <a:rPr lang="en-US" sz="2000" dirty="0"/>
              <a:t>Tab.4 lists the number of iterations and the normalized execution time for both methods. It can be seen that method 2 is more efficient, especially when the network size increases, </a:t>
            </a:r>
          </a:p>
          <a:p>
            <a:pPr algn="just"/>
            <a:endParaRPr lang="en-US" sz="2000" dirty="0"/>
          </a:p>
          <a:p>
            <a:pPr algn="just"/>
            <a:r>
              <a:rPr lang="en-US" sz="2000" dirty="0"/>
              <a:t>It is because the time-consuming processes such as LU factorization and forward/backward substitution of  Y-bus matrix are not necessary for method 2.</a:t>
            </a:r>
            <a:endParaRPr lang="en-US" sz="1800" dirty="0"/>
          </a:p>
        </p:txBody>
      </p:sp>
      <p:sp>
        <p:nvSpPr>
          <p:cNvPr id="23" name="TextBox 22"/>
          <p:cNvSpPr txBox="1"/>
          <p:nvPr/>
        </p:nvSpPr>
        <p:spPr>
          <a:xfrm>
            <a:off x="1108900" y="2767451"/>
            <a:ext cx="1786699" cy="307777"/>
          </a:xfrm>
          <a:prstGeom prst="rect">
            <a:avLst/>
          </a:prstGeom>
          <a:noFill/>
        </p:spPr>
        <p:txBody>
          <a:bodyPr wrap="square" rtlCol="0">
            <a:spAutoFit/>
          </a:bodyPr>
          <a:lstStyle/>
          <a:p>
            <a:r>
              <a:rPr lang="en-US" sz="1400" dirty="0"/>
              <a:t>Tab. 3 Test Feeder [5]</a:t>
            </a:r>
          </a:p>
        </p:txBody>
      </p:sp>
      <p:pic>
        <p:nvPicPr>
          <p:cNvPr id="6" name="Picture 5"/>
          <p:cNvPicPr>
            <a:picLocks noChangeAspect="1"/>
          </p:cNvPicPr>
          <p:nvPr/>
        </p:nvPicPr>
        <p:blipFill>
          <a:blip r:embed="rId3"/>
          <a:stretch>
            <a:fillRect/>
          </a:stretch>
        </p:blipFill>
        <p:spPr>
          <a:xfrm>
            <a:off x="0" y="3016509"/>
            <a:ext cx="3770376" cy="1421617"/>
          </a:xfrm>
          <a:prstGeom prst="rect">
            <a:avLst/>
          </a:prstGeom>
        </p:spPr>
      </p:pic>
      <p:pic>
        <p:nvPicPr>
          <p:cNvPr id="7" name="Picture 6"/>
          <p:cNvPicPr>
            <a:picLocks noChangeAspect="1"/>
          </p:cNvPicPr>
          <p:nvPr/>
        </p:nvPicPr>
        <p:blipFill>
          <a:blip r:embed="rId4"/>
          <a:stretch>
            <a:fillRect/>
          </a:stretch>
        </p:blipFill>
        <p:spPr>
          <a:xfrm>
            <a:off x="3770376" y="3064204"/>
            <a:ext cx="5235439" cy="2490026"/>
          </a:xfrm>
          <a:prstGeom prst="rect">
            <a:avLst/>
          </a:prstGeom>
        </p:spPr>
      </p:pic>
      <p:sp>
        <p:nvSpPr>
          <p:cNvPr id="11" name="TextBox 10"/>
          <p:cNvSpPr txBox="1"/>
          <p:nvPr/>
        </p:nvSpPr>
        <p:spPr>
          <a:xfrm>
            <a:off x="4229100" y="2819729"/>
            <a:ext cx="4914900" cy="307777"/>
          </a:xfrm>
          <a:prstGeom prst="rect">
            <a:avLst/>
          </a:prstGeom>
          <a:noFill/>
        </p:spPr>
        <p:txBody>
          <a:bodyPr wrap="square" rtlCol="0">
            <a:spAutoFit/>
          </a:bodyPr>
          <a:lstStyle/>
          <a:p>
            <a:r>
              <a:rPr lang="en-US" sz="1400" dirty="0"/>
              <a:t>Tab. 4 Number of iteration and Normalized Execution Time [5]</a:t>
            </a:r>
          </a:p>
        </p:txBody>
      </p:sp>
      <p:sp>
        <p:nvSpPr>
          <p:cNvPr id="12" name="Rectangle 5"/>
          <p:cNvSpPr/>
          <p:nvPr/>
        </p:nvSpPr>
        <p:spPr>
          <a:xfrm>
            <a:off x="0" y="5833904"/>
            <a:ext cx="8915400" cy="246221"/>
          </a:xfrm>
          <a:prstGeom prst="rect">
            <a:avLst/>
          </a:prstGeom>
        </p:spPr>
        <p:txBody>
          <a:bodyPr wrap="square">
            <a:spAutoFit/>
          </a:bodyPr>
          <a:lstStyle/>
          <a:p>
            <a:r>
              <a:rPr lang="en-US" altLang="zh-CN" sz="1000" dirty="0"/>
              <a:t>[5] Jen-</a:t>
            </a:r>
            <a:r>
              <a:rPr lang="en-US" altLang="zh-CN" sz="1000" dirty="0" err="1"/>
              <a:t>Hao</a:t>
            </a:r>
            <a:r>
              <a:rPr lang="en-US" altLang="zh-CN" sz="1000" dirty="0"/>
              <a:t> </a:t>
            </a:r>
            <a:r>
              <a:rPr lang="en-US" altLang="zh-CN" sz="1000" dirty="0" err="1"/>
              <a:t>Teng</a:t>
            </a:r>
            <a:r>
              <a:rPr lang="en-US" altLang="zh-CN" sz="1000" dirty="0"/>
              <a:t>, "A direct approach for distribution system load flow solutions," in </a:t>
            </a:r>
            <a:r>
              <a:rPr lang="en-US" altLang="zh-CN" sz="1000" i="1" dirty="0"/>
              <a:t>IEEE Transactions on Power Delivery</a:t>
            </a:r>
            <a:r>
              <a:rPr lang="en-US" altLang="zh-CN" sz="1000" dirty="0"/>
              <a:t>, vol. 18, no. 3, pp. 882-887, July 2003.</a:t>
            </a:r>
          </a:p>
        </p:txBody>
      </p:sp>
    </p:spTree>
    <p:extLst>
      <p:ext uri="{BB962C8B-B14F-4D97-AF65-F5344CB8AC3E}">
        <p14:creationId xmlns:p14="http://schemas.microsoft.com/office/powerpoint/2010/main" val="47846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Power flow calculation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152400" y="2779174"/>
                <a:ext cx="8892746" cy="2677656"/>
              </a:xfrm>
              <a:prstGeom prst="rect">
                <a:avLst/>
              </a:prstGeom>
            </p:spPr>
            <p:txBody>
              <a:bodyPr wrap="square">
                <a:spAutoFit/>
              </a:bodyPr>
              <a:lstStyle/>
              <a:p>
                <a:pPr algn="just"/>
                <a:r>
                  <a:rPr lang="en-US" dirty="0"/>
                  <a:t>Usually, two of the four variables are known for each bus: </a:t>
                </a:r>
              </a:p>
              <a:p>
                <a:pPr marL="800100" lvl="1" indent="-342900" algn="just">
                  <a:buFont typeface="Arial" panose="020B0604020202020204" pitchFamily="34" charset="0"/>
                  <a:buChar char="•"/>
                </a:pPr>
                <a:r>
                  <a:rPr lang="en-US" dirty="0"/>
                  <a:t>PQ bus (load) at which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 </m:t>
                    </m:r>
                  </m:oMath>
                </a14:m>
                <a:r>
                  <a:rPr lang="en-US" dirty="0"/>
                  <a:t>and </a:t>
                </a:r>
                <a14:m>
                  <m:oMath xmlns:m="http://schemas.openxmlformats.org/officeDocument/2006/math">
                    <m:r>
                      <a:rPr lang="en-US" i="1">
                        <a:latin typeface="Cambria Math" panose="02040503050406030204" pitchFamily="18" charset="0"/>
                      </a:rPr>
                      <m:t>𝑄</m:t>
                    </m:r>
                  </m:oMath>
                </a14:m>
                <a:r>
                  <a:rPr lang="en-US" dirty="0"/>
                  <a:t> are fixed; iteration solves for V and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t>
                </a:r>
              </a:p>
              <a:p>
                <a:pPr marL="800100" lvl="1" indent="-342900" algn="just">
                  <a:buFont typeface="Arial" panose="020B0604020202020204" pitchFamily="34" charset="0"/>
                  <a:buChar char="•"/>
                </a:pPr>
                <a:r>
                  <a:rPr lang="en-US" dirty="0"/>
                  <a:t>PV bus (generator) at which P and V are fixed; iteration solves for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rPr>
                      <m:t>𝑄</m:t>
                    </m:r>
                  </m:oMath>
                </a14:m>
                <a:r>
                  <a:rPr lang="en-US" dirty="0"/>
                  <a:t>.</a:t>
                </a:r>
              </a:p>
              <a:p>
                <a:pPr marL="800100" lvl="1" indent="-342900" algn="just">
                  <a:buFont typeface="Arial" panose="020B0604020202020204" pitchFamily="34" charset="0"/>
                  <a:buChar char="•"/>
                </a:pPr>
                <a:r>
                  <a:rPr lang="en-US" dirty="0"/>
                  <a:t>Slack bus at which the V and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are fixed; iteration solves for P and Q.</a:t>
                </a:r>
              </a:p>
            </p:txBody>
          </p:sp>
        </mc:Choice>
        <mc:Fallback xmlns="">
          <p:sp>
            <p:nvSpPr>
              <p:cNvPr id="3" name="Rectangle 2"/>
              <p:cNvSpPr>
                <a:spLocks noRot="1" noChangeAspect="1" noMove="1" noResize="1" noEditPoints="1" noAdjustHandles="1" noChangeArrowheads="1" noChangeShapeType="1" noTextEdit="1"/>
              </p:cNvSpPr>
              <p:nvPr/>
            </p:nvSpPr>
            <p:spPr>
              <a:xfrm>
                <a:off x="152400" y="2779174"/>
                <a:ext cx="8892746" cy="2677656"/>
              </a:xfrm>
              <a:prstGeom prst="rect">
                <a:avLst/>
              </a:prstGeom>
              <a:blipFill>
                <a:blip r:embed="rId2"/>
                <a:stretch>
                  <a:fillRect l="-1028" t="-1822" r="-1028" b="-4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57400" y="990600"/>
                <a:ext cx="5181483" cy="8198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𝑖𝑗</m:t>
                          </m:r>
                        </m:sub>
                      </m:sSub>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i="1">
                              <a:latin typeface="Cambria Math" panose="02040503050406030204" pitchFamily="18" charset="0"/>
                            </a:rPr>
                            <m:t>𝑗</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𝑖</m:t>
                              </m:r>
                            </m:sub>
                          </m:sSub>
                        </m:sup>
                        <m:e>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Sub>
                            </m:e>
                          </m:d>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𝑗</m:t>
                                  </m:r>
                                </m:sub>
                              </m:sSub>
                            </m:e>
                          </m:d>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m:t>
                                  </m:r>
                                </m:e>
                                <m:sub>
                                  <m:r>
                                    <a:rPr lang="en-US" sz="1800" b="0" i="1" smtClean="0">
                                      <a:latin typeface="Cambria Math" panose="02040503050406030204" pitchFamily="18" charset="0"/>
                                    </a:rPr>
                                    <m:t>𝑖𝑗</m:t>
                                  </m:r>
                                </m:sub>
                              </m:sSub>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func>
                                <m:funcPr>
                                  <m:ctrlPr>
                                    <a:rPr lang="en-US" sz="1800" i="1">
                                      <a:latin typeface="Cambria Math" panose="02040503050406030204" pitchFamily="18" charset="0"/>
                                    </a:rPr>
                                  </m:ctrlPr>
                                </m:funcPr>
                                <m:fName>
                                  <m:r>
                                    <m:rPr>
                                      <m:sty m:val="p"/>
                                    </m:rPr>
                                    <a:rPr lang="en-US" sz="1800" b="0" i="0" smtClean="0">
                                      <a:latin typeface="Cambria Math" panose="02040503050406030204" pitchFamily="18" charset="0"/>
                                    </a:rPr>
                                    <m:t>sin</m:t>
                                  </m:r>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e>
                          </m:d>
                        </m:e>
                      </m:nary>
                    </m:oMath>
                  </m:oMathPara>
                </a14:m>
                <a:endParaRPr lang="en-US" sz="1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2057400" y="990600"/>
                <a:ext cx="5181483" cy="8198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57400" y="1845591"/>
                <a:ext cx="5211811" cy="8198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𝑖𝑗</m:t>
                          </m:r>
                        </m:sub>
                      </m:sSub>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i="1">
                              <a:latin typeface="Cambria Math" panose="02040503050406030204" pitchFamily="18" charset="0"/>
                            </a:rPr>
                            <m:t>𝑗</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𝑖</m:t>
                              </m:r>
                            </m:sub>
                          </m:sSub>
                        </m:sup>
                        <m:e>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Sub>
                            </m:e>
                          </m:d>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𝑗</m:t>
                                  </m:r>
                                </m:sub>
                              </m:sSub>
                            </m:e>
                          </m:d>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m:t>
                                  </m:r>
                                </m:e>
                                <m:sub>
                                  <m:r>
                                    <a:rPr lang="en-US" sz="1800" b="0" i="1" smtClean="0">
                                      <a:latin typeface="Cambria Math" panose="02040503050406030204" pitchFamily="18" charset="0"/>
                                    </a:rPr>
                                    <m:t>𝑖𝑗</m:t>
                                  </m:r>
                                </m:sub>
                              </m:sSub>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func>
                                <m:funcPr>
                                  <m:ctrlPr>
                                    <a:rPr lang="en-US" sz="1800" i="1">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e>
                              </m:func>
                            </m:e>
                          </m:d>
                        </m:e>
                      </m:nary>
                    </m:oMath>
                  </m:oMathPara>
                </a14:m>
                <a:endParaRPr lang="en-US" sz="1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057400" y="1845591"/>
                <a:ext cx="5211811" cy="81984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148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74"/>
            <a:ext cx="9220200" cy="457200"/>
          </a:xfrm>
        </p:spPr>
        <p:txBody>
          <a:bodyPr/>
          <a:lstStyle/>
          <a:p>
            <a:r>
              <a:rPr lang="en-US" sz="2800" dirty="0">
                <a:latin typeface="Times New Roman" panose="02020603050405020304" pitchFamily="18" charset="0"/>
                <a:cs typeface="Times New Roman" panose="02020603050405020304" pitchFamily="18" charset="0"/>
              </a:rPr>
              <a:t>Node voltage calculations (quadratic equation)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pic>
        <p:nvPicPr>
          <p:cNvPr id="3" name="Picture 2"/>
          <p:cNvPicPr>
            <a:picLocks noChangeAspect="1"/>
          </p:cNvPicPr>
          <p:nvPr/>
        </p:nvPicPr>
        <p:blipFill>
          <a:blip r:embed="rId2"/>
          <a:stretch>
            <a:fillRect/>
          </a:stretch>
        </p:blipFill>
        <p:spPr>
          <a:xfrm>
            <a:off x="4539205" y="4086725"/>
            <a:ext cx="4575963" cy="1253384"/>
          </a:xfrm>
          <a:prstGeom prst="rect">
            <a:avLst/>
          </a:prstGeom>
        </p:spPr>
      </p:pic>
      <p:sp>
        <p:nvSpPr>
          <p:cNvPr id="6" name="Rectangle 5"/>
          <p:cNvSpPr/>
          <p:nvPr/>
        </p:nvSpPr>
        <p:spPr>
          <a:xfrm>
            <a:off x="162156" y="587851"/>
            <a:ext cx="8981844" cy="1477328"/>
          </a:xfrm>
          <a:prstGeom prst="rect">
            <a:avLst/>
          </a:prstGeom>
        </p:spPr>
        <p:txBody>
          <a:bodyPr wrap="square">
            <a:spAutoFit/>
          </a:bodyPr>
          <a:lstStyle/>
          <a:p>
            <a:pPr algn="just"/>
            <a:r>
              <a:rPr lang="en-US" sz="1800" dirty="0"/>
              <a:t>The quadratic equation relates the voltage magnitude at the receiving end to the branch power and the voltage at the sending end. </a:t>
            </a:r>
          </a:p>
          <a:p>
            <a:pPr algn="just"/>
            <a:endParaRPr lang="en-US" sz="1800" dirty="0"/>
          </a:p>
          <a:p>
            <a:pPr algn="just"/>
            <a:r>
              <a:rPr lang="en-US" sz="1800" dirty="0"/>
              <a:t>Let us consider a distribution line model as below, the real and reactive power at the receiving end can be written as</a:t>
            </a:r>
          </a:p>
        </p:txBody>
      </p:sp>
      <mc:AlternateContent xmlns:mc="http://schemas.openxmlformats.org/markup-compatibility/2006" xmlns:a14="http://schemas.microsoft.com/office/drawing/2010/main">
        <mc:Choice Requires="a14">
          <p:sp>
            <p:nvSpPr>
              <p:cNvPr id="7" name="TextBox 6"/>
              <p:cNvSpPr txBox="1"/>
              <p:nvPr/>
            </p:nvSpPr>
            <p:spPr>
              <a:xfrm>
                <a:off x="381000" y="2286000"/>
                <a:ext cx="3558025"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𝑟</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𝑟</m:t>
                              </m:r>
                            </m:sub>
                          </m:sSub>
                        </m:num>
                        <m:den>
                          <m:r>
                            <a:rPr lang="en-US" sz="1600" b="0" i="1" smtClean="0">
                              <a:latin typeface="Cambria Math" panose="02040503050406030204" pitchFamily="18" charset="0"/>
                            </a:rPr>
                            <m:t>𝑍</m:t>
                          </m:r>
                        </m:den>
                      </m:f>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d>
                            <m:dPr>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𝑧</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rPr>
                                    <m:t>𝑟</m:t>
                                  </m:r>
                                </m:sub>
                              </m:sSub>
                            </m:e>
                          </m:d>
                        </m:e>
                      </m:fun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𝑟</m:t>
                              </m:r>
                            </m:sub>
                            <m:sup>
                              <m:r>
                                <a:rPr lang="en-US" sz="1600" b="0" i="1" smtClean="0">
                                  <a:latin typeface="Cambria Math" panose="02040503050406030204" pitchFamily="18" charset="0"/>
                                </a:rPr>
                                <m:t>2</m:t>
                              </m:r>
                            </m:sup>
                          </m:sSubSup>
                        </m:num>
                        <m:den>
                          <m:r>
                            <a:rPr lang="en-US" sz="1600" b="0" i="1" smtClean="0">
                              <a:latin typeface="Cambria Math" panose="02040503050406030204" pitchFamily="18" charset="0"/>
                            </a:rPr>
                            <m:t>𝑍</m:t>
                          </m:r>
                        </m:den>
                      </m:f>
                      <m:r>
                        <m:rPr>
                          <m:sty m:val="p"/>
                        </m:rPr>
                        <a:rPr lang="en-US" sz="1600" b="0" i="0" smtClean="0">
                          <a:latin typeface="Cambria Math" panose="02040503050406030204" pitchFamily="18" charset="0"/>
                        </a:rPr>
                        <m:t>cos</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b="0" i="1" smtClean="0">
                          <a:latin typeface="Cambria Math" panose="02040503050406030204" pitchFamily="18" charset="0"/>
                        </a:rPr>
                        <m:t>)</m:t>
                      </m:r>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2286000"/>
                <a:ext cx="3558025" cy="4925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81000" y="2901038"/>
                <a:ext cx="3549883"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𝑟</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𝑟</m:t>
                              </m:r>
                            </m:sub>
                          </m:sSub>
                        </m:num>
                        <m:den>
                          <m:r>
                            <a:rPr lang="en-US" sz="1600" b="0" i="1" smtClean="0">
                              <a:latin typeface="Cambria Math" panose="02040503050406030204" pitchFamily="18" charset="0"/>
                            </a:rPr>
                            <m:t>𝑍</m:t>
                          </m:r>
                        </m:den>
                      </m:f>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sin</m:t>
                          </m:r>
                        </m:fName>
                        <m:e>
                          <m:d>
                            <m:dPr>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𝑧</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rPr>
                                    <m:t>𝑟</m:t>
                                  </m:r>
                                </m:sub>
                              </m:sSub>
                            </m:e>
                          </m:d>
                        </m:e>
                      </m:fun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𝑟</m:t>
                              </m:r>
                            </m:sub>
                            <m:sup>
                              <m:r>
                                <a:rPr lang="en-US" sz="1600" b="0" i="1" smtClean="0">
                                  <a:latin typeface="Cambria Math" panose="02040503050406030204" pitchFamily="18" charset="0"/>
                                </a:rPr>
                                <m:t>2</m:t>
                              </m:r>
                            </m:sup>
                          </m:sSubSup>
                        </m:num>
                        <m:den>
                          <m:r>
                            <a:rPr lang="en-US" sz="1600" b="0" i="1" smtClean="0">
                              <a:latin typeface="Cambria Math" panose="02040503050406030204" pitchFamily="18" charset="0"/>
                            </a:rPr>
                            <m:t>𝑍</m:t>
                          </m:r>
                        </m:den>
                      </m:f>
                      <m:r>
                        <m:rPr>
                          <m:sty m:val="p"/>
                        </m:rPr>
                        <a:rPr lang="en-US" sz="1600" b="0" i="0" smtClean="0">
                          <a:latin typeface="Cambria Math" panose="02040503050406030204" pitchFamily="18" charset="0"/>
                        </a:rPr>
                        <m:t>sin</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b="0" i="1" smtClean="0">
                          <a:latin typeface="Cambria Math" panose="02040503050406030204" pitchFamily="18" charset="0"/>
                        </a:rPr>
                        <m:t>)</m:t>
                      </m:r>
                    </m:oMath>
                  </m:oMathPara>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1000" y="2901038"/>
                <a:ext cx="3549883" cy="4925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0662" y="3743889"/>
                <a:ext cx="3631314" cy="59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panose="02040503050406030204" pitchFamily="18" charset="0"/>
                            </a:rPr>
                          </m:ctrlPr>
                        </m:funcPr>
                        <m:fName>
                          <m:r>
                            <m:rPr>
                              <m:sty m:val="p"/>
                            </m:rPr>
                            <a:rPr lang="en-US" sz="1600">
                              <a:latin typeface="Cambria Math" panose="02040503050406030204" pitchFamily="18" charset="0"/>
                            </a:rPr>
                            <m:t>cos</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𝑠</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𝑟</m:t>
                                  </m:r>
                                </m:sub>
                              </m:sSub>
                            </m:e>
                          </m:d>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𝑟</m:t>
                                  </m:r>
                                </m:sub>
                              </m:sSub>
                              <m:r>
                                <a:rPr lang="en-US" sz="1600" b="0" i="1" smtClean="0">
                                  <a:latin typeface="Cambria Math" panose="02040503050406030204" pitchFamily="18" charset="0"/>
                                </a:rPr>
                                <m:t>𝑍</m:t>
                              </m:r>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𝑟</m:t>
                                  </m:r>
                                </m:sub>
                              </m:sSub>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𝑟</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den>
                          </m:f>
                          <m:r>
                            <m:rPr>
                              <m:sty m:val="p"/>
                            </m:rPr>
                            <a:rPr lang="en-US" sz="1600" b="0" i="0" smtClean="0">
                              <a:latin typeface="Cambria Math" panose="02040503050406030204" pitchFamily="18" charset="0"/>
                            </a:rPr>
                            <m:t>cos</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b="0" i="1" smtClean="0">
                              <a:latin typeface="Cambria Math" panose="02040503050406030204" pitchFamily="18" charset="0"/>
                            </a:rPr>
                            <m:t>)</m:t>
                          </m:r>
                        </m:e>
                      </m:func>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340662" y="3743889"/>
                <a:ext cx="3631314" cy="59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40284" y="4358927"/>
                <a:ext cx="3592522" cy="5965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panose="02040503050406030204" pitchFamily="18" charset="0"/>
                            </a:rPr>
                          </m:ctrlPr>
                        </m:funcPr>
                        <m:fName>
                          <m:r>
                            <m:rPr>
                              <m:sty m:val="p"/>
                            </m:rPr>
                            <a:rPr lang="en-US" sz="1600" b="0" i="0" smtClean="0">
                              <a:latin typeface="Cambria Math" panose="02040503050406030204" pitchFamily="18" charset="0"/>
                            </a:rPr>
                            <m:t>sin</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𝑠</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𝑟</m:t>
                                  </m:r>
                                </m:sub>
                              </m:sSub>
                            </m:e>
                          </m:d>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𝑟</m:t>
                                  </m:r>
                                </m:sub>
                              </m:sSub>
                              <m:r>
                                <a:rPr lang="en-US" sz="1600" b="0" i="1" smtClean="0">
                                  <a:latin typeface="Cambria Math" panose="02040503050406030204" pitchFamily="18" charset="0"/>
                                </a:rPr>
                                <m:t>𝑍</m:t>
                              </m:r>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𝑟</m:t>
                                  </m:r>
                                </m:sub>
                              </m:sSub>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𝑟</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den>
                          </m:f>
                          <m:r>
                            <m:rPr>
                              <m:sty m:val="p"/>
                            </m:rPr>
                            <a:rPr lang="en-US" sz="1600" b="0" i="0" smtClean="0">
                              <a:latin typeface="Cambria Math" panose="02040503050406030204" pitchFamily="18" charset="0"/>
                            </a:rPr>
                            <m:t>sin</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b="0" i="1" smtClean="0">
                              <a:latin typeface="Cambria Math" panose="02040503050406030204" pitchFamily="18" charset="0"/>
                            </a:rPr>
                            <m:t>)</m:t>
                          </m:r>
                        </m:e>
                      </m:func>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340284" y="4358927"/>
                <a:ext cx="3592522" cy="5965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81000" y="5134900"/>
                <a:ext cx="3774880" cy="338554"/>
              </a:xfrm>
              <a:prstGeom prst="rect">
                <a:avLst/>
              </a:prstGeom>
            </p:spPr>
            <p:txBody>
              <a:bodyPr wrap="none">
                <a:spAutoFit/>
              </a:bodyPr>
              <a:lstStyle/>
              <a:p>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𝑐𝑜𝑠</m:t>
                        </m:r>
                      </m:e>
                      <m:sup>
                        <m:r>
                          <a:rPr lang="en-US" sz="1600" b="0" i="1" smtClean="0">
                            <a:latin typeface="Cambria Math" panose="02040503050406030204" pitchFamily="18" charset="0"/>
                          </a:rPr>
                          <m:t>2</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𝑠</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𝑟</m:t>
                            </m:r>
                          </m:sub>
                        </m:sSub>
                      </m:e>
                    </m:d>
                  </m:oMath>
                </a14:m>
                <a:r>
                  <a:rPr lang="en-US" sz="1600" dirty="0"/>
                  <a:t>+</a:t>
                </a:r>
                <a14:m>
                  <m:oMath xmlns:m="http://schemas.openxmlformats.org/officeDocument/2006/math">
                    <m:sSup>
                      <m:sSupPr>
                        <m:ctrlPr>
                          <a:rPr lang="en-US" sz="1600" i="1">
                            <a:latin typeface="Cambria Math" panose="02040503050406030204" pitchFamily="18" charset="0"/>
                          </a:rPr>
                        </m:ctrlPr>
                      </m:sSupPr>
                      <m:e>
                        <m:r>
                          <a:rPr lang="en-US" sz="1600" b="0" i="1" smtClean="0">
                            <a:latin typeface="Cambria Math" panose="02040503050406030204" pitchFamily="18" charset="0"/>
                          </a:rPr>
                          <m:t>𝑠𝑖𝑛</m:t>
                        </m:r>
                      </m:e>
                      <m:sup>
                        <m:r>
                          <a:rPr lang="en-US" sz="1600" i="1">
                            <a:latin typeface="Cambria Math" panose="02040503050406030204" pitchFamily="18" charset="0"/>
                          </a:rPr>
                          <m:t>2</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𝑧</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𝑠</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𝛿</m:t>
                            </m:r>
                          </m:e>
                          <m:sub>
                            <m:r>
                              <a:rPr lang="en-US" sz="1600" i="1">
                                <a:latin typeface="Cambria Math" panose="02040503050406030204" pitchFamily="18" charset="0"/>
                              </a:rPr>
                              <m:t>𝑟</m:t>
                            </m:r>
                          </m:sub>
                        </m:sSub>
                      </m:e>
                    </m:d>
                  </m:oMath>
                </a14:m>
                <a:r>
                  <a:rPr lang="en-US" sz="1600" dirty="0"/>
                  <a:t>=1</a:t>
                </a:r>
              </a:p>
            </p:txBody>
          </p:sp>
        </mc:Choice>
        <mc:Fallback xmlns="">
          <p:sp>
            <p:nvSpPr>
              <p:cNvPr id="9" name="Rectangle 8"/>
              <p:cNvSpPr>
                <a:spLocks noRot="1" noChangeAspect="1" noMove="1" noResize="1" noEditPoints="1" noAdjustHandles="1" noChangeArrowheads="1" noChangeShapeType="1" noTextEdit="1"/>
              </p:cNvSpPr>
              <p:nvPr/>
            </p:nvSpPr>
            <p:spPr>
              <a:xfrm>
                <a:off x="381000" y="5134900"/>
                <a:ext cx="3774880" cy="338554"/>
              </a:xfrm>
              <a:prstGeom prst="rect">
                <a:avLst/>
              </a:prstGeom>
              <a:blipFill>
                <a:blip r:embed="rId7"/>
                <a:stretch>
                  <a:fillRect t="-5357" b="-21429"/>
                </a:stretch>
              </a:blipFill>
            </p:spPr>
            <p:txBody>
              <a:bodyPr/>
              <a:lstStyle/>
              <a:p>
                <a:r>
                  <a:rPr lang="en-US">
                    <a:noFill/>
                  </a:rPr>
                  <a:t> </a:t>
                </a:r>
              </a:p>
            </p:txBody>
          </p:sp>
        </mc:Fallback>
      </mc:AlternateContent>
      <p:sp>
        <p:nvSpPr>
          <p:cNvPr id="25" name="Down Arrow 24"/>
          <p:cNvSpPr/>
          <p:nvPr/>
        </p:nvSpPr>
        <p:spPr bwMode="auto">
          <a:xfrm rot="16200000">
            <a:off x="4013274" y="3613675"/>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6" name="TextBox 25"/>
              <p:cNvSpPr txBox="1"/>
              <p:nvPr/>
            </p:nvSpPr>
            <p:spPr>
              <a:xfrm>
                <a:off x="4921163" y="2378690"/>
                <a:ext cx="4161780" cy="246221"/>
              </a:xfrm>
              <a:prstGeom prst="rect">
                <a:avLst/>
              </a:prstGeom>
              <a:noFill/>
            </p:spPr>
            <p:txBody>
              <a:bodyPr wrap="none" lIns="0" tIns="0" rIns="0" bIns="0" rtlCol="0">
                <a:spAutoFit/>
              </a:bodyPr>
              <a:lstStyle/>
              <a:p>
                <a14:m>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𝑟</m:t>
                        </m:r>
                      </m:sub>
                      <m:sup>
                        <m:r>
                          <a:rPr lang="en-US" sz="1600" b="0" i="1" smtClean="0">
                            <a:latin typeface="Cambria Math" panose="02040503050406030204" pitchFamily="18" charset="0"/>
                          </a:rPr>
                          <m:t>4</m:t>
                        </m:r>
                      </m:sup>
                    </m:sSubSup>
                    <m:r>
                      <a:rPr lang="en-US" sz="1600" b="0" i="1" smtClean="0">
                        <a:latin typeface="Cambria Math" panose="02040503050406030204" pitchFamily="18" charset="0"/>
                      </a:rPr>
                      <m:t>+2</m:t>
                    </m:r>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𝑟</m:t>
                        </m:r>
                      </m:sub>
                      <m:sup>
                        <m:r>
                          <a:rPr lang="en-US" sz="1600" b="0" i="1" smtClean="0">
                            <a:latin typeface="Cambria Math" panose="02040503050406030204" pitchFamily="18" charset="0"/>
                          </a:rPr>
                          <m:t>2</m:t>
                        </m:r>
                      </m:sup>
                    </m:sSubSup>
                  </m:oMath>
                </a14:m>
                <a:r>
                  <a:rPr lang="en-US" sz="1600" dirty="0"/>
                  <a:t>(</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𝑟</m:t>
                        </m:r>
                      </m:sub>
                    </m:sSub>
                  </m:oMath>
                </a14:m>
                <a:r>
                  <a:rPr lang="en-US" sz="1600" dirty="0"/>
                  <a:t>R+</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𝑟</m:t>
                        </m:r>
                      </m:sub>
                    </m:sSub>
                  </m:oMath>
                </a14:m>
                <a:r>
                  <a:rPr lang="en-US" sz="1600" dirty="0"/>
                  <a:t>X)</a:t>
                </a:r>
                <a14:m>
                  <m:oMath xmlns:m="http://schemas.openxmlformats.org/officeDocument/2006/math">
                    <m:r>
                      <a:rPr lang="en-US" sz="1600" i="1">
                        <a:latin typeface="Cambria Math" panose="02040503050406030204" pitchFamily="18" charset="0"/>
                      </a:rPr>
                      <m:t>−</m:t>
                    </m:r>
                  </m:oMath>
                </a14:m>
                <a:r>
                  <a:rPr lang="en-US" sz="1600" dirty="0"/>
                  <a:t>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b="0" i="1" smtClean="0">
                            <a:latin typeface="Cambria Math" panose="02040503050406030204" pitchFamily="18" charset="0"/>
                          </a:rPr>
                          <m:t>𝑠</m:t>
                        </m:r>
                      </m:sub>
                      <m:sup>
                        <m:r>
                          <a:rPr lang="en-US" sz="1600" i="1">
                            <a:latin typeface="Cambria Math" panose="02040503050406030204" pitchFamily="18" charset="0"/>
                          </a:rPr>
                          <m:t>2</m:t>
                        </m:r>
                      </m:sup>
                    </m:sSubSup>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𝑟</m:t>
                        </m:r>
                      </m:sub>
                      <m:sup>
                        <m:r>
                          <a:rPr lang="en-US" sz="1600" i="1">
                            <a:latin typeface="Cambria Math" panose="02040503050406030204" pitchFamily="18" charset="0"/>
                          </a:rPr>
                          <m:t>2</m:t>
                        </m:r>
                      </m:sup>
                    </m:sSubSup>
                  </m:oMath>
                </a14:m>
                <a:r>
                  <a:rPr lang="en-US" sz="1600" dirty="0"/>
                  <a:t> </a:t>
                </a:r>
                <a14:m>
                  <m:oMath xmlns:m="http://schemas.openxmlformats.org/officeDocument/2006/math">
                    <m:r>
                      <a:rPr lang="en-US" sz="1600" i="1">
                        <a:latin typeface="Cambria Math" panose="02040503050406030204" pitchFamily="18" charset="0"/>
                      </a:rPr>
                      <m:t>+</m:t>
                    </m:r>
                  </m:oMath>
                </a14:m>
                <a:r>
                  <a:rPr lang="en-US" sz="1600" dirty="0"/>
                  <a:t>(</a:t>
                </a:r>
                <a14:m>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i="1">
                            <a:latin typeface="Cambria Math" panose="02040503050406030204" pitchFamily="18" charset="0"/>
                          </a:rPr>
                          <m:t>𝑟</m:t>
                        </m:r>
                      </m:sub>
                      <m:sup>
                        <m:r>
                          <a:rPr lang="en-US" sz="1600" i="1">
                            <a:latin typeface="Cambria Math" panose="02040503050406030204" pitchFamily="18" charset="0"/>
                          </a:rPr>
                          <m:t>2</m:t>
                        </m:r>
                      </m:sup>
                    </m:sSubSup>
                  </m:oMath>
                </a14:m>
                <a:r>
                  <a:rPr lang="en-US" sz="1600" dirty="0"/>
                  <a:t> </a:t>
                </a:r>
                <a14:m>
                  <m:oMath xmlns:m="http://schemas.openxmlformats.org/officeDocument/2006/math">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𝑟</m:t>
                        </m:r>
                      </m:sub>
                      <m:sup>
                        <m:r>
                          <a:rPr lang="en-US" sz="1600" i="1">
                            <a:latin typeface="Cambria Math" panose="02040503050406030204" pitchFamily="18" charset="0"/>
                          </a:rPr>
                          <m:t>2</m:t>
                        </m:r>
                      </m:sup>
                    </m:sSubSup>
                  </m:oMath>
                </a14:m>
                <a:r>
                  <a:rPr lang="en-US" sz="1600" dirty="0"/>
                  <a:t>)</a:t>
                </a:r>
                <a14:m>
                  <m:oMath xmlns:m="http://schemas.openxmlformats.org/officeDocument/2006/math">
                    <m:sSup>
                      <m:sSupPr>
                        <m:ctrlPr>
                          <a:rPr lang="en-US" sz="1600" i="1">
                            <a:latin typeface="Cambria Math" panose="02040503050406030204" pitchFamily="18" charset="0"/>
                          </a:rPr>
                        </m:ctrlPr>
                      </m:sSupPr>
                      <m:e>
                        <m:r>
                          <a:rPr lang="en-US" sz="1600" b="0" i="1" smtClean="0">
                            <a:latin typeface="Cambria Math" panose="02040503050406030204" pitchFamily="18" charset="0"/>
                          </a:rPr>
                          <m:t>𝑍</m:t>
                        </m:r>
                      </m:e>
                      <m:sup>
                        <m:r>
                          <a:rPr lang="en-US" sz="1600" i="1">
                            <a:latin typeface="Cambria Math" panose="02040503050406030204" pitchFamily="18" charset="0"/>
                          </a:rPr>
                          <m:t>2</m:t>
                        </m:r>
                      </m:sup>
                    </m:sSup>
                    <m:r>
                      <a:rPr lang="en-US" sz="1600" b="0" i="1" smtClean="0">
                        <a:latin typeface="Cambria Math" panose="02040503050406030204" pitchFamily="18" charset="0"/>
                      </a:rPr>
                      <m:t>=0</m:t>
                    </m:r>
                  </m:oMath>
                </a14:m>
                <a:endParaRPr lang="en-US"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921163" y="2378690"/>
                <a:ext cx="4161780" cy="246221"/>
              </a:xfrm>
              <a:prstGeom prst="rect">
                <a:avLst/>
              </a:prstGeom>
              <a:blipFill>
                <a:blip r:embed="rId8"/>
                <a:stretch>
                  <a:fillRect l="-1611" t="-24390" b="-48780"/>
                </a:stretch>
              </a:blipFill>
            </p:spPr>
            <p:txBody>
              <a:bodyPr/>
              <a:lstStyle/>
              <a:p>
                <a:r>
                  <a:rPr lang="en-US">
                    <a:noFill/>
                  </a:rPr>
                  <a:t> </a:t>
                </a:r>
              </a:p>
            </p:txBody>
          </p:sp>
        </mc:Fallback>
      </mc:AlternateContent>
      <p:sp>
        <p:nvSpPr>
          <p:cNvPr id="11" name="Rectangle 10"/>
          <p:cNvSpPr/>
          <p:nvPr/>
        </p:nvSpPr>
        <p:spPr>
          <a:xfrm>
            <a:off x="4487453" y="2863030"/>
            <a:ext cx="5029200"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Node voltages are calculated by solving this quadratic equation</a:t>
            </a:r>
          </a:p>
        </p:txBody>
      </p:sp>
      <mc:AlternateContent xmlns:mc="http://schemas.openxmlformats.org/markup-compatibility/2006" xmlns:a14="http://schemas.microsoft.com/office/drawing/2010/main">
        <mc:Choice Requires="a14">
          <p:sp>
            <p:nvSpPr>
              <p:cNvPr id="15" name="Rectangle 14"/>
              <p:cNvSpPr/>
              <p:nvPr/>
            </p:nvSpPr>
            <p:spPr>
              <a:xfrm>
                <a:off x="5185198" y="3368968"/>
                <a:ext cx="3346685" cy="593432"/>
              </a:xfrm>
              <a:prstGeom prst="rect">
                <a:avLst/>
              </a:prstGeom>
            </p:spPr>
            <p:txBody>
              <a:bodyPr wrap="none">
                <a:spAutoFit/>
              </a:bodyPr>
              <a:lstStyle/>
              <a:p>
                <a14:m>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𝑟</m:t>
                        </m:r>
                      </m:sub>
                      <m:sup>
                        <m:r>
                          <a:rPr lang="en-US" sz="1600" b="0" i="1" smtClean="0">
                            <a:latin typeface="Cambria Math" panose="02040503050406030204" pitchFamily="18" charset="0"/>
                          </a:rPr>
                          <m:t>2</m:t>
                        </m:r>
                      </m:sup>
                    </m:sSubSup>
                  </m:oMath>
                </a14:m>
                <a:r>
                  <a:rPr lang="en-US" sz="1600" dirty="0"/>
                  <a:t>=</a:t>
                </a:r>
                <a14:m>
                  <m:oMath xmlns:m="http://schemas.openxmlformats.org/officeDocument/2006/math">
                    <m:rad>
                      <m:radPr>
                        <m:degHide m:val="on"/>
                        <m:ctrlPr>
                          <a:rPr lang="en-US" sz="1600" i="1" dirty="0" smtClean="0">
                            <a:latin typeface="Cambria Math" panose="02040503050406030204" pitchFamily="18" charset="0"/>
                          </a:rPr>
                        </m:ctrlPr>
                      </m:radPr>
                      <m:deg/>
                      <m:e>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𝑠</m:t>
                            </m:r>
                          </m:sub>
                          <m:sup>
                            <m:r>
                              <a:rPr lang="en-US" sz="1600" i="1">
                                <a:latin typeface="Cambria Math" panose="02040503050406030204" pitchFamily="18" charset="0"/>
                              </a:rPr>
                              <m:t>2</m:t>
                            </m:r>
                          </m:sup>
                        </m:sSubSup>
                        <m:r>
                          <a:rPr lang="en-US" sz="1600" b="0" i="1" smtClean="0">
                            <a:latin typeface="Cambria Math" panose="02040503050406030204" pitchFamily="18" charset="0"/>
                          </a:rPr>
                          <m:t>−2</m:t>
                        </m:r>
                        <m:r>
                          <m:rPr>
                            <m:nor/>
                          </m:rPr>
                          <a:rPr lang="en-US" sz="1600" dirty="0"/>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𝑟</m:t>
                            </m:r>
                          </m:sub>
                        </m:sSub>
                        <m:r>
                          <m:rPr>
                            <m:nor/>
                          </m:rPr>
                          <a:rPr lang="en-US" sz="1600" dirty="0"/>
                          <m:t>R</m:t>
                        </m:r>
                        <m:r>
                          <m:rPr>
                            <m:nor/>
                          </m:rPr>
                          <a:rPr lang="en-US" sz="1600" dirty="0"/>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𝑟</m:t>
                            </m:r>
                          </m:sub>
                        </m:sSub>
                        <m:r>
                          <m:rPr>
                            <m:nor/>
                          </m:rPr>
                          <a:rPr lang="en-US" sz="1600" dirty="0"/>
                          <m:t>X</m:t>
                        </m:r>
                        <m:r>
                          <m:rPr>
                            <m:nor/>
                          </m:rPr>
                          <a:rPr lang="en-US" sz="1600" dirty="0"/>
                          <m:t>)</m:t>
                        </m:r>
                        <m:r>
                          <a:rPr lang="en-US" sz="1600" b="0" i="1" dirty="0" smtClean="0">
                            <a:latin typeface="Cambria Math" panose="02040503050406030204" pitchFamily="18" charset="0"/>
                          </a:rPr>
                          <m:t>+</m:t>
                        </m:r>
                        <m:f>
                          <m:fPr>
                            <m:ctrlPr>
                              <a:rPr lang="en-US" sz="1600" i="1">
                                <a:latin typeface="Cambria Math" panose="02040503050406030204" pitchFamily="18" charset="0"/>
                              </a:rPr>
                            </m:ctrlPr>
                          </m:fPr>
                          <m:num>
                            <m:r>
                              <m:rPr>
                                <m:nor/>
                              </m:rPr>
                              <a:rPr lang="en-US" sz="1600" dirty="0"/>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𝑃</m:t>
                                </m:r>
                              </m:e>
                              <m:sub>
                                <m:r>
                                  <a:rPr lang="en-US" sz="1600" i="1">
                                    <a:latin typeface="Cambria Math" panose="02040503050406030204" pitchFamily="18" charset="0"/>
                                  </a:rPr>
                                  <m:t>𝑟</m:t>
                                </m:r>
                              </m:sub>
                              <m:sup>
                                <m:r>
                                  <a:rPr lang="en-US" sz="1600" i="1">
                                    <a:latin typeface="Cambria Math" panose="02040503050406030204" pitchFamily="18" charset="0"/>
                                  </a:rPr>
                                  <m:t>2</m:t>
                                </m:r>
                              </m:sup>
                            </m:sSubSup>
                            <m:r>
                              <m:rPr>
                                <m:nor/>
                              </m:rPr>
                              <a:rPr lang="en-US" sz="1600" dirty="0"/>
                              <m:t> </m:t>
                            </m:r>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𝑄</m:t>
                                </m:r>
                              </m:e>
                              <m:sub>
                                <m:r>
                                  <a:rPr lang="en-US" sz="1600" i="1">
                                    <a:latin typeface="Cambria Math" panose="02040503050406030204" pitchFamily="18" charset="0"/>
                                  </a:rPr>
                                  <m:t>𝑟</m:t>
                                </m:r>
                              </m:sub>
                              <m:sup>
                                <m:r>
                                  <a:rPr lang="en-US" sz="1600" i="1">
                                    <a:latin typeface="Cambria Math" panose="02040503050406030204" pitchFamily="18" charset="0"/>
                                  </a:rPr>
                                  <m:t>2</m:t>
                                </m:r>
                              </m:sup>
                            </m:sSubSup>
                            <m:r>
                              <m:rPr>
                                <m:nor/>
                              </m:rPr>
                              <a:rPr lang="en-US" sz="1600" dirty="0"/>
                              <m:t>)</m:t>
                            </m:r>
                            <m:sSup>
                              <m:sSupPr>
                                <m:ctrlPr>
                                  <a:rPr lang="en-US" sz="1600" i="1">
                                    <a:latin typeface="Cambria Math" panose="02040503050406030204" pitchFamily="18" charset="0"/>
                                  </a:rPr>
                                </m:ctrlPr>
                              </m:sSupPr>
                              <m:e>
                                <m:r>
                                  <a:rPr lang="en-US" sz="1600" i="1">
                                    <a:latin typeface="Cambria Math" panose="02040503050406030204" pitchFamily="18" charset="0"/>
                                  </a:rPr>
                                  <m:t>𝑍</m:t>
                                </m:r>
                              </m:e>
                              <m:sup>
                                <m:r>
                                  <a:rPr lang="en-US" sz="1600" i="1">
                                    <a:latin typeface="Cambria Math" panose="02040503050406030204" pitchFamily="18" charset="0"/>
                                  </a:rPr>
                                  <m:t>2</m:t>
                                </m:r>
                              </m:sup>
                            </m:sSup>
                          </m:num>
                          <m:den>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𝑠</m:t>
                                </m:r>
                              </m:sub>
                              <m:sup>
                                <m:r>
                                  <a:rPr lang="en-US" sz="1600" i="1">
                                    <a:latin typeface="Cambria Math" panose="02040503050406030204" pitchFamily="18" charset="0"/>
                                  </a:rPr>
                                  <m:t>2</m:t>
                                </m:r>
                              </m:sup>
                            </m:sSubSup>
                          </m:den>
                        </m:f>
                      </m:e>
                    </m:rad>
                  </m:oMath>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5185198" y="3368968"/>
                <a:ext cx="3346685" cy="593432"/>
              </a:xfrm>
              <a:prstGeom prst="rect">
                <a:avLst/>
              </a:prstGeom>
              <a:blipFill>
                <a:blip r:embed="rId9"/>
                <a:stretch>
                  <a:fillRect/>
                </a:stretch>
              </a:blipFill>
            </p:spPr>
            <p:txBody>
              <a:bodyPr/>
              <a:lstStyle/>
              <a:p>
                <a:r>
                  <a:rPr lang="en-US">
                    <a:noFill/>
                  </a:rPr>
                  <a:t> </a:t>
                </a:r>
              </a:p>
            </p:txBody>
          </p:sp>
        </mc:Fallback>
      </mc:AlternateContent>
      <p:sp>
        <p:nvSpPr>
          <p:cNvPr id="10" name="Rectangle 9"/>
          <p:cNvSpPr/>
          <p:nvPr/>
        </p:nvSpPr>
        <p:spPr>
          <a:xfrm>
            <a:off x="28832" y="5722607"/>
            <a:ext cx="9115168" cy="400110"/>
          </a:xfrm>
          <a:prstGeom prst="rect">
            <a:avLst/>
          </a:prstGeom>
        </p:spPr>
        <p:txBody>
          <a:bodyPr wrap="square">
            <a:spAutoFit/>
          </a:bodyPr>
          <a:lstStyle/>
          <a:p>
            <a:r>
              <a:rPr lang="en-US" sz="1000" dirty="0"/>
              <a:t>[3] U. </a:t>
            </a:r>
            <a:r>
              <a:rPr lang="en-US" sz="1000" dirty="0" err="1"/>
              <a:t>Eminoglu</a:t>
            </a:r>
            <a:r>
              <a:rPr lang="en-US" sz="1000" dirty="0"/>
              <a:t> &amp; M. H. </a:t>
            </a:r>
            <a:r>
              <a:rPr lang="en-US" sz="1000" dirty="0" err="1"/>
              <a:t>Hocaoglu</a:t>
            </a:r>
            <a:r>
              <a:rPr lang="en-US" sz="1000" dirty="0"/>
              <a:t>, “Distribution Systems Forward/ Backward Sweep-based Power Flow Algorithms: A Review and Comparison Study’, in </a:t>
            </a:r>
            <a:r>
              <a:rPr lang="en-US" sz="1000" i="1" dirty="0"/>
              <a:t>Electric Power Components and Systems</a:t>
            </a:r>
            <a:r>
              <a:rPr lang="en-US" sz="1000" dirty="0"/>
              <a:t>, 37:1, 91-110, 2008</a:t>
            </a:r>
          </a:p>
        </p:txBody>
      </p:sp>
      <p:sp>
        <p:nvSpPr>
          <p:cNvPr id="18" name="TextBox 17"/>
          <p:cNvSpPr txBox="1"/>
          <p:nvPr/>
        </p:nvSpPr>
        <p:spPr>
          <a:xfrm>
            <a:off x="5486400" y="5377190"/>
            <a:ext cx="3559290" cy="261610"/>
          </a:xfrm>
          <a:prstGeom prst="rect">
            <a:avLst/>
          </a:prstGeom>
          <a:noFill/>
        </p:spPr>
        <p:txBody>
          <a:bodyPr wrap="square" rtlCol="0">
            <a:spAutoFit/>
          </a:bodyPr>
          <a:lstStyle/>
          <a:p>
            <a:r>
              <a:rPr lang="en-US" sz="1100" dirty="0"/>
              <a:t>Fig.</a:t>
            </a:r>
            <a:r>
              <a:rPr lang="en-US" altLang="zh-CN" sz="1100" dirty="0"/>
              <a:t>14</a:t>
            </a:r>
            <a:r>
              <a:rPr lang="en-US" sz="1100" dirty="0"/>
              <a:t>A two-bus distribution network [3]</a:t>
            </a:r>
          </a:p>
        </p:txBody>
      </p:sp>
    </p:spTree>
    <p:extLst>
      <p:ext uri="{BB962C8B-B14F-4D97-AF65-F5344CB8AC3E}">
        <p14:creationId xmlns:p14="http://schemas.microsoft.com/office/powerpoint/2010/main" val="1958873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74"/>
            <a:ext cx="7772400" cy="457200"/>
          </a:xfrm>
        </p:spPr>
        <p:txBody>
          <a:bodyPr/>
          <a:lstStyle/>
          <a:p>
            <a:r>
              <a:rPr lang="en-US" sz="2800" dirty="0" err="1">
                <a:latin typeface="Times New Roman" panose="02020603050405020304" pitchFamily="18" charset="0"/>
                <a:cs typeface="Times New Roman" panose="02020603050405020304" pitchFamily="18" charset="0"/>
              </a:rPr>
              <a:t>Dist</a:t>
            </a:r>
            <a:r>
              <a:rPr lang="en-US" sz="2800" dirty="0">
                <a:latin typeface="Times New Roman" panose="02020603050405020304" pitchFamily="18" charset="0"/>
                <a:cs typeface="Times New Roman" panose="02020603050405020304" pitchFamily="18" charset="0"/>
              </a:rPr>
              <a:t>-Flow method (single phase)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20" name="TextBox 19"/>
          <p:cNvSpPr txBox="1"/>
          <p:nvPr/>
        </p:nvSpPr>
        <p:spPr>
          <a:xfrm>
            <a:off x="1188505" y="4734027"/>
            <a:ext cx="2223686" cy="261610"/>
          </a:xfrm>
          <a:prstGeom prst="rect">
            <a:avLst/>
          </a:prstGeom>
          <a:noFill/>
        </p:spPr>
        <p:txBody>
          <a:bodyPr wrap="none" rtlCol="0">
            <a:spAutoFit/>
          </a:bodyPr>
          <a:lstStyle/>
          <a:p>
            <a:r>
              <a:rPr lang="en-US" sz="1100" dirty="0"/>
              <a:t>Fig.15 </a:t>
            </a:r>
            <a:r>
              <a:rPr lang="en-US" sz="1100" dirty="0" err="1"/>
              <a:t>Dist</a:t>
            </a:r>
            <a:r>
              <a:rPr lang="en-US" sz="1100" dirty="0"/>
              <a:t>-Flow Demonstration [6]</a:t>
            </a:r>
          </a:p>
        </p:txBody>
      </p:sp>
      <p:pic>
        <p:nvPicPr>
          <p:cNvPr id="21" name="Picture 20"/>
          <p:cNvPicPr>
            <a:picLocks noChangeAspect="1"/>
          </p:cNvPicPr>
          <p:nvPr/>
        </p:nvPicPr>
        <p:blipFill>
          <a:blip r:embed="rId2"/>
          <a:stretch>
            <a:fillRect/>
          </a:stretch>
        </p:blipFill>
        <p:spPr>
          <a:xfrm>
            <a:off x="102973" y="2971800"/>
            <a:ext cx="4467225" cy="1495425"/>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1474573" y="4339525"/>
                <a:ext cx="1219200"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m:t>
                      </m:r>
                      <m:r>
                        <a:rPr lang="en-US" sz="1600" b="0" i="1" smtClean="0">
                          <a:latin typeface="Cambria Math" panose="02040503050406030204" pitchFamily="18" charset="0"/>
                        </a:rPr>
                        <m:t>𝑖</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𝑗</m:t>
                          </m:r>
                        </m:sub>
                      </m:sSub>
                    </m:oMath>
                  </m:oMathPara>
                </a14:m>
                <a:endParaRPr lang="en-US" sz="1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474573" y="4339525"/>
                <a:ext cx="1219200" cy="358368"/>
              </a:xfrm>
              <a:prstGeom prst="rect">
                <a:avLst/>
              </a:prstGeom>
              <a:blipFill>
                <a:blip r:embed="rId3"/>
                <a:stretch>
                  <a:fillRect b="-6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503341" y="4338589"/>
                <a:ext cx="1409632"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𝑗</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𝑖</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𝑗</m:t>
                          </m:r>
                          <m:r>
                            <a:rPr lang="en-US" sz="1600" b="0" i="1" smtClean="0">
                              <a:latin typeface="Cambria Math" panose="02040503050406030204" pitchFamily="18" charset="0"/>
                            </a:rPr>
                            <m:t>+1</m:t>
                          </m:r>
                        </m:sub>
                      </m:sSub>
                    </m:oMath>
                  </m:oMathPara>
                </a14:m>
                <a:endParaRPr lang="en-US" sz="1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503341" y="4338589"/>
                <a:ext cx="1409632" cy="358368"/>
              </a:xfrm>
              <a:prstGeom prst="rect">
                <a:avLst/>
              </a:prstGeom>
              <a:blipFill>
                <a:blip r:embed="rId4"/>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00600" y="2918136"/>
                <a:ext cx="4421402" cy="246150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Sup>
                      <m:sSubSupPr>
                        <m:ctrlPr>
                          <a:rPr lang="en-US" sz="1600" i="1" dirty="0" smtClean="0">
                            <a:latin typeface="Cambria Math" panose="02040503050406030204" pitchFamily="18" charset="0"/>
                          </a:rPr>
                        </m:ctrlPr>
                      </m:sSubSupPr>
                      <m:e>
                        <m:r>
                          <a:rPr lang="en-US" sz="1600" i="1" dirty="0">
                            <a:latin typeface="Cambria Math" panose="02040503050406030204" pitchFamily="18" charset="0"/>
                          </a:rPr>
                          <m:t>𝑝</m:t>
                        </m:r>
                      </m:e>
                      <m:sub>
                        <m:r>
                          <a:rPr lang="en-US" sz="1600" i="1" dirty="0">
                            <a:latin typeface="Cambria Math" panose="02040503050406030204" pitchFamily="18" charset="0"/>
                          </a:rPr>
                          <m:t>𝑗</m:t>
                        </m:r>
                        <m:r>
                          <a:rPr lang="en-US" sz="1600" i="1" dirty="0">
                            <a:latin typeface="Cambria Math" panose="02040503050406030204" pitchFamily="18" charset="0"/>
                          </a:rPr>
                          <m:t>+1</m:t>
                        </m:r>
                      </m:sub>
                      <m:sup>
                        <m:r>
                          <a:rPr lang="en-US" sz="1600" i="1" dirty="0">
                            <a:latin typeface="Cambria Math" panose="02040503050406030204" pitchFamily="18" charset="0"/>
                          </a:rPr>
                          <m:t>(</m:t>
                        </m:r>
                        <m:r>
                          <a:rPr lang="en-US" sz="1600" i="1" dirty="0">
                            <a:latin typeface="Cambria Math" panose="02040503050406030204" pitchFamily="18" charset="0"/>
                          </a:rPr>
                          <m:t>𝑐</m:t>
                        </m:r>
                        <m:r>
                          <a:rPr lang="en-US" sz="1600" i="1" dirty="0">
                            <a:latin typeface="Cambria Math" panose="02040503050406030204" pitchFamily="18" charset="0"/>
                          </a:rPr>
                          <m:t>)</m:t>
                        </m:r>
                      </m:sup>
                    </m:sSubSup>
                    <m:r>
                      <a:rPr lang="en-US" sz="1600" b="0" i="1" dirty="0" smtClean="0">
                        <a:latin typeface="Cambria Math" panose="02040503050406030204" pitchFamily="18" charset="0"/>
                      </a:rPr>
                      <m:t>,</m:t>
                    </m:r>
                    <m:sSubSup>
                      <m:sSubSupPr>
                        <m:ctrlPr>
                          <a:rPr lang="en-US" sz="1600" i="1" dirty="0">
                            <a:latin typeface="Cambria Math" panose="02040503050406030204" pitchFamily="18" charset="0"/>
                          </a:rPr>
                        </m:ctrlPr>
                      </m:sSubSupPr>
                      <m:e>
                        <m:r>
                          <a:rPr lang="en-US" sz="1600" b="0" i="1" dirty="0" smtClean="0">
                            <a:latin typeface="Cambria Math" panose="02040503050406030204" pitchFamily="18" charset="0"/>
                          </a:rPr>
                          <m:t>𝑞</m:t>
                        </m:r>
                      </m:e>
                      <m:sub>
                        <m:r>
                          <a:rPr lang="en-US" sz="1600" i="1" dirty="0">
                            <a:latin typeface="Cambria Math" panose="02040503050406030204" pitchFamily="18" charset="0"/>
                          </a:rPr>
                          <m:t>𝑗</m:t>
                        </m:r>
                        <m:r>
                          <a:rPr lang="en-US" sz="1600" i="1" dirty="0">
                            <a:latin typeface="Cambria Math" panose="02040503050406030204" pitchFamily="18" charset="0"/>
                          </a:rPr>
                          <m:t>+1</m:t>
                        </m:r>
                      </m:sub>
                      <m:sup>
                        <m:r>
                          <a:rPr lang="en-US" sz="1600" i="1" dirty="0">
                            <a:latin typeface="Cambria Math" panose="02040503050406030204" pitchFamily="18" charset="0"/>
                          </a:rPr>
                          <m:t>(</m:t>
                        </m:r>
                        <m:r>
                          <a:rPr lang="en-US" sz="1600" i="1" dirty="0">
                            <a:latin typeface="Cambria Math" panose="02040503050406030204" pitchFamily="18" charset="0"/>
                          </a:rPr>
                          <m:t>𝑐</m:t>
                        </m:r>
                        <m:r>
                          <a:rPr lang="en-US" sz="1600" i="1" dirty="0">
                            <a:latin typeface="Cambria Math" panose="02040503050406030204" pitchFamily="18" charset="0"/>
                          </a:rPr>
                          <m:t>)</m:t>
                        </m:r>
                      </m:sup>
                    </m:sSubSup>
                  </m:oMath>
                </a14:m>
                <a:r>
                  <a:rPr lang="en-US" sz="1600" dirty="0"/>
                  <a:t>: Power consumptions at Bus j+1</a:t>
                </a:r>
              </a:p>
              <a:p>
                <a:pPr marL="285750" indent="-285750">
                  <a:buFont typeface="Arial" panose="020B0604020202020204" pitchFamily="34" charset="0"/>
                  <a:buChar char="•"/>
                </a:pPr>
                <a14:m>
                  <m:oMath xmlns:m="http://schemas.openxmlformats.org/officeDocument/2006/math">
                    <m:sSubSup>
                      <m:sSubSupPr>
                        <m:ctrlPr>
                          <a:rPr lang="en-US" sz="1600" i="1" dirty="0">
                            <a:latin typeface="Cambria Math" panose="02040503050406030204" pitchFamily="18" charset="0"/>
                          </a:rPr>
                        </m:ctrlPr>
                      </m:sSubSupPr>
                      <m:e>
                        <m:r>
                          <a:rPr lang="en-US" sz="1600" i="1" dirty="0">
                            <a:latin typeface="Cambria Math" panose="02040503050406030204" pitchFamily="18" charset="0"/>
                          </a:rPr>
                          <m:t>𝑝</m:t>
                        </m:r>
                      </m:e>
                      <m:sub>
                        <m:r>
                          <a:rPr lang="en-US" sz="1600" i="1" dirty="0">
                            <a:latin typeface="Cambria Math" panose="02040503050406030204" pitchFamily="18" charset="0"/>
                          </a:rPr>
                          <m:t>𝑗</m:t>
                        </m:r>
                        <m:r>
                          <a:rPr lang="en-US" sz="1600" i="1" dirty="0">
                            <a:latin typeface="Cambria Math" panose="02040503050406030204" pitchFamily="18" charset="0"/>
                          </a:rPr>
                          <m:t>+1</m:t>
                        </m:r>
                      </m:sub>
                      <m:sup>
                        <m:r>
                          <a:rPr lang="en-US" sz="1600" i="1" dirty="0">
                            <a:latin typeface="Cambria Math" panose="02040503050406030204" pitchFamily="18" charset="0"/>
                          </a:rPr>
                          <m:t>(</m:t>
                        </m:r>
                        <m:r>
                          <a:rPr lang="en-US" sz="1600" b="0" i="1" dirty="0" smtClean="0">
                            <a:latin typeface="Cambria Math" panose="02040503050406030204" pitchFamily="18" charset="0"/>
                          </a:rPr>
                          <m:t>𝑔</m:t>
                        </m:r>
                        <m:r>
                          <a:rPr lang="en-US" sz="1600" i="1" dirty="0">
                            <a:latin typeface="Cambria Math" panose="02040503050406030204" pitchFamily="18" charset="0"/>
                          </a:rPr>
                          <m:t>)</m:t>
                        </m:r>
                      </m:sup>
                    </m:sSubSup>
                    <m:r>
                      <a:rPr lang="en-US" sz="1600" i="1" dirty="0">
                        <a:latin typeface="Cambria Math" panose="02040503050406030204" pitchFamily="18" charset="0"/>
                      </a:rPr>
                      <m:t>,</m:t>
                    </m:r>
                    <m:sSubSup>
                      <m:sSubSupPr>
                        <m:ctrlPr>
                          <a:rPr lang="en-US" sz="1600" i="1" dirty="0">
                            <a:latin typeface="Cambria Math" panose="02040503050406030204" pitchFamily="18" charset="0"/>
                          </a:rPr>
                        </m:ctrlPr>
                      </m:sSubSupPr>
                      <m:e>
                        <m:r>
                          <a:rPr lang="en-US" sz="1600" i="1" dirty="0">
                            <a:latin typeface="Cambria Math" panose="02040503050406030204" pitchFamily="18" charset="0"/>
                          </a:rPr>
                          <m:t>𝑞</m:t>
                        </m:r>
                      </m:e>
                      <m:sub>
                        <m:r>
                          <a:rPr lang="en-US" sz="1600" i="1" dirty="0">
                            <a:latin typeface="Cambria Math" panose="02040503050406030204" pitchFamily="18" charset="0"/>
                          </a:rPr>
                          <m:t>𝑗</m:t>
                        </m:r>
                        <m:r>
                          <a:rPr lang="en-US" sz="1600" i="1" dirty="0">
                            <a:latin typeface="Cambria Math" panose="02040503050406030204" pitchFamily="18" charset="0"/>
                          </a:rPr>
                          <m:t>+1</m:t>
                        </m:r>
                      </m:sub>
                      <m:sup>
                        <m:r>
                          <a:rPr lang="en-US" sz="1600" i="1" dirty="0">
                            <a:latin typeface="Cambria Math" panose="02040503050406030204" pitchFamily="18" charset="0"/>
                          </a:rPr>
                          <m:t>(</m:t>
                        </m:r>
                        <m:r>
                          <a:rPr lang="en-US" sz="1600" b="0" i="1" dirty="0" smtClean="0">
                            <a:latin typeface="Cambria Math" panose="02040503050406030204" pitchFamily="18" charset="0"/>
                          </a:rPr>
                          <m:t>𝑔</m:t>
                        </m:r>
                        <m:r>
                          <a:rPr lang="en-US" sz="1600" i="1" dirty="0">
                            <a:latin typeface="Cambria Math" panose="02040503050406030204" pitchFamily="18" charset="0"/>
                          </a:rPr>
                          <m:t>)</m:t>
                        </m:r>
                      </m:sup>
                    </m:sSubSup>
                  </m:oMath>
                </a14:m>
                <a:r>
                  <a:rPr lang="en-US" sz="1600" dirty="0"/>
                  <a:t>: Power generations at Bus j+1</a:t>
                </a:r>
              </a:p>
              <a:p>
                <a:pPr marL="285750" indent="-285750">
                  <a:buFont typeface="Arial" panose="020B0604020202020204" pitchFamily="34" charset="0"/>
                  <a:buChar char="•"/>
                </a:pP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𝑟</m:t>
                        </m:r>
                      </m:e>
                      <m:sub>
                        <m:r>
                          <a:rPr lang="en-US" sz="1600" i="1" dirty="0">
                            <a:latin typeface="Cambria Math" panose="02040503050406030204" pitchFamily="18" charset="0"/>
                          </a:rPr>
                          <m:t>𝑗</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𝑥</m:t>
                        </m:r>
                      </m:e>
                      <m:sub>
                        <m:r>
                          <a:rPr lang="en-US" sz="1600" i="1" dirty="0">
                            <a:latin typeface="Cambria Math" panose="02040503050406030204" pitchFamily="18" charset="0"/>
                          </a:rPr>
                          <m:t>𝑗</m:t>
                        </m:r>
                      </m:sub>
                    </m:sSub>
                  </m:oMath>
                </a14:m>
                <a:r>
                  <a:rPr lang="en-US" sz="1600" dirty="0"/>
                  <a:t>: Complex impedance of the line between Bus </a:t>
                </a:r>
                <a:r>
                  <a:rPr lang="en-US" sz="1600" i="1" dirty="0"/>
                  <a:t>j</a:t>
                </a:r>
                <a:r>
                  <a:rPr lang="en-US" sz="1600" dirty="0"/>
                  <a:t> to Bus </a:t>
                </a:r>
                <a:r>
                  <a:rPr lang="en-US" sz="1600" i="1" dirty="0"/>
                  <a:t>j+1</a:t>
                </a:r>
              </a:p>
              <a:p>
                <a:pPr marL="285750" indent="-285750">
                  <a:buFont typeface="Arial" panose="020B0604020202020204" pitchFamily="34" charset="0"/>
                  <a:buChar char="•"/>
                </a:pPr>
                <a14:m>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panose="02040503050406030204" pitchFamily="18" charset="0"/>
                          </a:rPr>
                          <m:t>r</m:t>
                        </m:r>
                      </m:e>
                      <m:sub>
                        <m:r>
                          <m:rPr>
                            <m:sty m:val="p"/>
                          </m:rPr>
                          <a:rPr lang="en-US" sz="1600" dirty="0">
                            <a:latin typeface="Cambria Math" panose="02040503050406030204" pitchFamily="18" charset="0"/>
                          </a:rPr>
                          <m:t>j</m:t>
                        </m:r>
                      </m:sub>
                    </m:sSub>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dirty="0">
                                <a:latin typeface="Cambria Math" panose="02040503050406030204" pitchFamily="18" charset="0"/>
                              </a:rPr>
                              <m:t>P</m:t>
                            </m:r>
                          </m:e>
                          <m:sub>
                            <m:r>
                              <m:rPr>
                                <m:sty m:val="p"/>
                              </m:rPr>
                              <a:rPr lang="en-US" sz="1600" dirty="0">
                                <a:latin typeface="Cambria Math" panose="02040503050406030204" pitchFamily="18" charset="0"/>
                              </a:rPr>
                              <m:t>j</m:t>
                            </m:r>
                          </m:sub>
                          <m:sup>
                            <m:r>
                              <a:rPr lang="en-US" sz="1600" dirty="0">
                                <a:latin typeface="Cambria Math" panose="02040503050406030204" pitchFamily="18" charset="0"/>
                              </a:rPr>
                              <m:t>2</m:t>
                            </m:r>
                          </m:sup>
                        </m:sSubSup>
                        <m:r>
                          <a:rPr lang="en-US" sz="160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dirty="0">
                                <a:latin typeface="Cambria Math" panose="02040503050406030204" pitchFamily="18" charset="0"/>
                              </a:rPr>
                              <m:t>Q</m:t>
                            </m:r>
                          </m:e>
                          <m:sub>
                            <m:r>
                              <m:rPr>
                                <m:sty m:val="p"/>
                              </m:rPr>
                              <a:rPr lang="en-US" sz="1600" dirty="0">
                                <a:latin typeface="Cambria Math" panose="02040503050406030204" pitchFamily="18" charset="0"/>
                              </a:rPr>
                              <m:t>j</m:t>
                            </m:r>
                          </m:sub>
                          <m:sup>
                            <m:r>
                              <a:rPr lang="en-US" sz="160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dirty="0">
                                <a:latin typeface="Cambria Math" panose="02040503050406030204" pitchFamily="18" charset="0"/>
                              </a:rPr>
                              <m:t>V</m:t>
                            </m:r>
                          </m:e>
                          <m:sub>
                            <m:r>
                              <m:rPr>
                                <m:sty m:val="p"/>
                              </m:rPr>
                              <a:rPr lang="en-US" sz="1600" dirty="0">
                                <a:latin typeface="Cambria Math" panose="02040503050406030204" pitchFamily="18" charset="0"/>
                              </a:rPr>
                              <m:t>j</m:t>
                            </m:r>
                          </m:sub>
                          <m:sup>
                            <m:r>
                              <a:rPr lang="en-US" sz="1600" dirty="0">
                                <a:latin typeface="Cambria Math" panose="02040503050406030204" pitchFamily="18" charset="0"/>
                              </a:rPr>
                              <m:t>2</m:t>
                            </m:r>
                          </m:sup>
                        </m:sSubSup>
                      </m:den>
                    </m:f>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m:rPr>
                            <m:sty m:val="p"/>
                          </m:rPr>
                          <a:rPr lang="en-US" sz="1600" dirty="0">
                            <a:latin typeface="Cambria Math" panose="02040503050406030204" pitchFamily="18" charset="0"/>
                          </a:rPr>
                          <m:t>x</m:t>
                        </m:r>
                      </m:e>
                      <m:sub>
                        <m:r>
                          <m:rPr>
                            <m:sty m:val="p"/>
                          </m:rPr>
                          <a:rPr lang="en-US" sz="1600" dirty="0">
                            <a:latin typeface="Cambria Math" panose="02040503050406030204" pitchFamily="18" charset="0"/>
                          </a:rPr>
                          <m:t>j</m:t>
                        </m:r>
                      </m:sub>
                    </m:sSub>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dirty="0">
                                <a:latin typeface="Cambria Math" panose="02040503050406030204" pitchFamily="18" charset="0"/>
                              </a:rPr>
                              <m:t>P</m:t>
                            </m:r>
                          </m:e>
                          <m:sub>
                            <m:r>
                              <m:rPr>
                                <m:sty m:val="p"/>
                              </m:rPr>
                              <a:rPr lang="en-US" sz="1600" dirty="0">
                                <a:latin typeface="Cambria Math" panose="02040503050406030204" pitchFamily="18" charset="0"/>
                              </a:rPr>
                              <m:t>j</m:t>
                            </m:r>
                          </m:sub>
                          <m:sup>
                            <m:r>
                              <a:rPr lang="en-US" sz="1600" dirty="0">
                                <a:latin typeface="Cambria Math" panose="02040503050406030204" pitchFamily="18" charset="0"/>
                              </a:rPr>
                              <m:t>2</m:t>
                            </m:r>
                          </m:sup>
                        </m:sSubSup>
                        <m:r>
                          <a:rPr lang="en-US" sz="160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dirty="0">
                                <a:latin typeface="Cambria Math" panose="02040503050406030204" pitchFamily="18" charset="0"/>
                              </a:rPr>
                              <m:t>Q</m:t>
                            </m:r>
                          </m:e>
                          <m:sub>
                            <m:r>
                              <m:rPr>
                                <m:sty m:val="p"/>
                              </m:rPr>
                              <a:rPr lang="en-US" sz="1600" dirty="0">
                                <a:latin typeface="Cambria Math" panose="02040503050406030204" pitchFamily="18" charset="0"/>
                              </a:rPr>
                              <m:t>j</m:t>
                            </m:r>
                          </m:sub>
                          <m:sup>
                            <m:r>
                              <a:rPr lang="en-US" sz="160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dirty="0">
                                <a:latin typeface="Cambria Math" panose="02040503050406030204" pitchFamily="18" charset="0"/>
                              </a:rPr>
                              <m:t>V</m:t>
                            </m:r>
                          </m:e>
                          <m:sub>
                            <m:r>
                              <m:rPr>
                                <m:sty m:val="p"/>
                              </m:rPr>
                              <a:rPr lang="en-US" sz="1600" dirty="0">
                                <a:latin typeface="Cambria Math" panose="02040503050406030204" pitchFamily="18" charset="0"/>
                              </a:rPr>
                              <m:t>j</m:t>
                            </m:r>
                          </m:sub>
                          <m:sup>
                            <m:r>
                              <a:rPr lang="en-US" sz="1600" dirty="0">
                                <a:latin typeface="Cambria Math" panose="02040503050406030204" pitchFamily="18" charset="0"/>
                              </a:rPr>
                              <m:t>2</m:t>
                            </m:r>
                          </m:sup>
                        </m:sSubSup>
                      </m:den>
                    </m:f>
                  </m:oMath>
                </a14:m>
                <a:r>
                  <a:rPr lang="en-US" sz="1600" dirty="0"/>
                  <a:t>: Active and reactive power losses of the line between Bus </a:t>
                </a:r>
                <a:r>
                  <a:rPr lang="en-US" sz="1600" i="1" dirty="0"/>
                  <a:t>j</a:t>
                </a:r>
                <a:r>
                  <a:rPr lang="en-US" sz="1600" dirty="0"/>
                  <a:t> to Bus </a:t>
                </a:r>
                <a:r>
                  <a:rPr lang="en-US" sz="1600" i="1" dirty="0"/>
                  <a:t>j+1</a:t>
                </a:r>
              </a:p>
              <a:p>
                <a:endParaRPr lang="en-US" sz="1400" i="1" dirty="0"/>
              </a:p>
              <a:p>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00600" y="2918136"/>
                <a:ext cx="4421402" cy="2461508"/>
              </a:xfrm>
              <a:prstGeom prst="rect">
                <a:avLst/>
              </a:prstGeom>
              <a:blipFill>
                <a:blip r:embed="rId5"/>
                <a:stretch>
                  <a:fillRect l="-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79776" y="1238491"/>
                <a:ext cx="7413055" cy="391646"/>
              </a:xfrm>
              <a:prstGeom prst="rect">
                <a:avLst/>
              </a:prstGeom>
              <a:noFill/>
            </p:spPr>
            <p:txBody>
              <a:bodyPr wrap="none" rtlCol="0">
                <a:spAutoFit/>
              </a:bodyPr>
              <a:lstStyle/>
              <a:p>
                <a:r>
                  <a:rPr lang="en-US" sz="1800" dirty="0"/>
                  <a:t>Active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𝑗</m:t>
                        </m:r>
                        <m:r>
                          <a:rPr lang="en-US" sz="1800" i="1">
                            <a:latin typeface="Cambria Math" panose="02040503050406030204" pitchFamily="18" charset="0"/>
                          </a:rPr>
                          <m:t>+1</m:t>
                        </m:r>
                      </m:sub>
                    </m:sSub>
                  </m:oMath>
                </a14:m>
                <a:r>
                  <a:rPr lang="en-US" sz="1800" dirty="0"/>
                  <a:t>) and Reactive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𝑗</m:t>
                        </m:r>
                        <m:r>
                          <a:rPr lang="en-US" sz="1800" i="1">
                            <a:latin typeface="Cambria Math" panose="02040503050406030204" pitchFamily="18" charset="0"/>
                          </a:rPr>
                          <m:t>+1</m:t>
                        </m:r>
                      </m:sub>
                    </m:sSub>
                  </m:oMath>
                </a14:m>
                <a:r>
                  <a:rPr lang="en-US" sz="1800" dirty="0"/>
                  <a:t>) Branch Power Flow from Bus </a:t>
                </a:r>
                <a:r>
                  <a:rPr lang="en-US" sz="1800" i="1" dirty="0"/>
                  <a:t>j</a:t>
                </a:r>
                <a:r>
                  <a:rPr lang="en-US" sz="1800" dirty="0"/>
                  <a:t> to Bus </a:t>
                </a:r>
                <a:r>
                  <a:rPr lang="en-US" sz="1800" i="1" dirty="0"/>
                  <a:t>j+1</a:t>
                </a:r>
                <a:r>
                  <a:rPr lang="en-US" sz="1800"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179776" y="1238491"/>
                <a:ext cx="7413055" cy="391646"/>
              </a:xfrm>
              <a:prstGeom prst="rect">
                <a:avLst/>
              </a:prstGeom>
              <a:blipFill>
                <a:blip r:embed="rId6"/>
                <a:stretch>
                  <a:fillRect l="-657" t="-7813"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71600" y="1594709"/>
                <a:ext cx="2599173" cy="616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𝑗</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𝑗</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𝑗</m:t>
                          </m:r>
                          <m:r>
                            <a:rPr lang="en-US" sz="1600" i="1">
                              <a:latin typeface="Cambria Math" panose="02040503050406030204" pitchFamily="18" charset="0"/>
                            </a:rPr>
                            <m:t>+1</m:t>
                          </m:r>
                        </m:sub>
                      </m:sSub>
                      <m:r>
                        <a:rPr lang="en-US" sz="1600" b="0" i="0" smtClean="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r</m:t>
                          </m:r>
                        </m:e>
                        <m:sub>
                          <m:r>
                            <m:rPr>
                              <m:sty m:val="p"/>
                            </m:rPr>
                            <a:rPr lang="en-US" sz="1600" b="0" i="0" dirty="0" smtClean="0">
                              <a:latin typeface="Cambria Math" panose="02040503050406030204" pitchFamily="18" charset="0"/>
                            </a:rPr>
                            <m:t>j</m:t>
                          </m:r>
                        </m:sub>
                      </m:sSub>
                      <m:f>
                        <m:fPr>
                          <m:ctrlPr>
                            <a:rPr lang="en-US" sz="1600" i="1" dirty="0" smtClean="0">
                              <a:latin typeface="Cambria Math" panose="02040503050406030204" pitchFamily="18" charset="0"/>
                            </a:rPr>
                          </m:ctrlPr>
                        </m:fPr>
                        <m:num>
                          <m:sSubSup>
                            <m:sSubSupPr>
                              <m:ctrlPr>
                                <a:rPr lang="en-US" sz="1600" i="1" dirty="0" smtClean="0">
                                  <a:latin typeface="Cambria Math" panose="02040503050406030204" pitchFamily="18" charset="0"/>
                                </a:rPr>
                              </m:ctrlPr>
                            </m:sSubSupPr>
                            <m:e>
                              <m:r>
                                <m:rPr>
                                  <m:sty m:val="p"/>
                                </m:rPr>
                                <a:rPr lang="en-US" sz="1600" b="0" i="0" dirty="0" smtClean="0">
                                  <a:latin typeface="Cambria Math" panose="02040503050406030204" pitchFamily="18" charset="0"/>
                                </a:rPr>
                                <m:t>P</m:t>
                              </m:r>
                            </m:e>
                            <m:sub>
                              <m:r>
                                <m:rPr>
                                  <m:sty m:val="p"/>
                                </m:rPr>
                                <a:rPr lang="en-US" sz="1600" b="0" i="0" dirty="0" smtClean="0">
                                  <a:latin typeface="Cambria Math" panose="02040503050406030204" pitchFamily="18" charset="0"/>
                                </a:rPr>
                                <m:t>j</m:t>
                              </m:r>
                            </m:sub>
                            <m:sup>
                              <m:r>
                                <a:rPr lang="en-US" sz="1600" b="0" i="0" dirty="0" smtClean="0">
                                  <a:latin typeface="Cambria Math" panose="02040503050406030204" pitchFamily="18" charset="0"/>
                                </a:rPr>
                                <m:t>2</m:t>
                              </m:r>
                            </m:sup>
                          </m:sSubSup>
                          <m:r>
                            <a:rPr lang="en-US" sz="1600" b="0" i="0" dirty="0" smtClean="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Q</m:t>
                              </m:r>
                            </m:e>
                            <m:sub>
                              <m:r>
                                <m:rPr>
                                  <m:sty m:val="p"/>
                                </m:rPr>
                                <a:rPr lang="en-US" sz="1600" b="0" i="0" dirty="0">
                                  <a:latin typeface="Cambria Math" panose="02040503050406030204" pitchFamily="18" charset="0"/>
                                </a:rPr>
                                <m:t>j</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V</m:t>
                              </m:r>
                            </m:e>
                            <m:sub>
                              <m:r>
                                <m:rPr>
                                  <m:sty m:val="p"/>
                                </m:rPr>
                                <a:rPr lang="en-US" sz="1600" b="0" i="0" dirty="0">
                                  <a:latin typeface="Cambria Math" panose="02040503050406030204" pitchFamily="18" charset="0"/>
                                </a:rPr>
                                <m:t>j</m:t>
                              </m:r>
                            </m:sub>
                            <m:sup>
                              <m:r>
                                <a:rPr lang="en-US" sz="1600" b="0" i="0" dirty="0">
                                  <a:latin typeface="Cambria Math" panose="02040503050406030204" pitchFamily="18" charset="0"/>
                                </a:rPr>
                                <m:t>2</m:t>
                              </m:r>
                            </m:sup>
                          </m:sSubSup>
                        </m:den>
                      </m:f>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371600" y="1594709"/>
                <a:ext cx="2599173" cy="6162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57700" y="1604817"/>
                <a:ext cx="2780120" cy="862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𝑗</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𝑗</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𝑗</m:t>
                          </m:r>
                          <m:r>
                            <a:rPr lang="en-US" sz="1600" i="1">
                              <a:latin typeface="Cambria Math" panose="02040503050406030204" pitchFamily="18" charset="0"/>
                            </a:rPr>
                            <m:t>+1</m:t>
                          </m:r>
                        </m:sub>
                      </m:sSub>
                      <m:r>
                        <a:rPr lang="en-US" sz="160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x</m:t>
                          </m:r>
                        </m:e>
                        <m:sub>
                          <m:r>
                            <m:rPr>
                              <m:sty m:val="p"/>
                            </m:rPr>
                            <a:rPr lang="en-US" sz="1600" b="0" i="0" dirty="0" smtClean="0">
                              <a:latin typeface="Cambria Math" panose="02040503050406030204" pitchFamily="18" charset="0"/>
                            </a:rPr>
                            <m:t>j</m:t>
                          </m:r>
                        </m:sub>
                      </m:sSub>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P</m:t>
                              </m:r>
                            </m:e>
                            <m:sub>
                              <m:r>
                                <m:rPr>
                                  <m:sty m:val="p"/>
                                </m:rPr>
                                <a:rPr lang="en-US" sz="1600" b="0" i="0" dirty="0">
                                  <a:latin typeface="Cambria Math" panose="02040503050406030204" pitchFamily="18" charset="0"/>
                                </a:rPr>
                                <m:t>j</m:t>
                              </m:r>
                            </m:sub>
                            <m:sup>
                              <m:r>
                                <a:rPr lang="en-US" sz="1600" b="0" i="0" dirty="0">
                                  <a:latin typeface="Cambria Math" panose="02040503050406030204" pitchFamily="18" charset="0"/>
                                </a:rPr>
                                <m:t>2</m:t>
                              </m:r>
                            </m:sup>
                          </m:sSubSup>
                          <m:r>
                            <a:rPr lang="en-US" sz="1600" b="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Q</m:t>
                              </m:r>
                            </m:e>
                            <m:sub>
                              <m:r>
                                <m:rPr>
                                  <m:sty m:val="p"/>
                                </m:rPr>
                                <a:rPr lang="en-US" sz="1600" b="0" i="0" dirty="0">
                                  <a:latin typeface="Cambria Math" panose="02040503050406030204" pitchFamily="18" charset="0"/>
                                </a:rPr>
                                <m:t>j</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V</m:t>
                              </m:r>
                            </m:e>
                            <m:sub>
                              <m:r>
                                <m:rPr>
                                  <m:sty m:val="p"/>
                                </m:rPr>
                                <a:rPr lang="en-US" sz="1600" b="0" i="0" dirty="0">
                                  <a:latin typeface="Cambria Math" panose="02040503050406030204" pitchFamily="18" charset="0"/>
                                </a:rPr>
                                <m:t>j</m:t>
                              </m:r>
                            </m:sub>
                            <m:sup>
                              <m:r>
                                <a:rPr lang="en-US" sz="1600" b="0" i="0" dirty="0">
                                  <a:latin typeface="Cambria Math" panose="02040503050406030204" pitchFamily="18" charset="0"/>
                                </a:rPr>
                                <m:t>2</m:t>
                              </m:r>
                            </m:sup>
                          </m:sSubSup>
                        </m:den>
                      </m:f>
                    </m:oMath>
                  </m:oMathPara>
                </a14:m>
                <a:endParaRPr lang="en-US" sz="1600" dirty="0"/>
              </a:p>
              <a:p>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57700" y="1604817"/>
                <a:ext cx="2780120" cy="86248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371600" y="2281854"/>
                <a:ext cx="1786964" cy="38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𝑝</m:t>
                          </m:r>
                        </m:e>
                        <m:sub>
                          <m:r>
                            <a:rPr lang="en-US" sz="1800" i="1" dirty="0">
                              <a:latin typeface="Cambria Math" panose="02040503050406030204" pitchFamily="18" charset="0"/>
                            </a:rPr>
                            <m:t>𝑗</m:t>
                          </m:r>
                          <m:r>
                            <a:rPr lang="en-US" sz="1800" i="1" dirty="0">
                              <a:latin typeface="Cambria Math" panose="02040503050406030204" pitchFamily="18" charset="0"/>
                            </a:rPr>
                            <m:t>+1</m:t>
                          </m:r>
                        </m:sub>
                        <m:sup>
                          <m:r>
                            <a:rPr lang="en-US" sz="1800" i="1" dirty="0">
                              <a:latin typeface="Cambria Math" panose="02040503050406030204" pitchFamily="18" charset="0"/>
                            </a:rPr>
                            <m:t>(</m:t>
                          </m:r>
                          <m:r>
                            <a:rPr lang="en-US" sz="1800" i="1" dirty="0">
                              <a:latin typeface="Cambria Math" panose="02040503050406030204" pitchFamily="18" charset="0"/>
                            </a:rPr>
                            <m:t>𝑐</m:t>
                          </m:r>
                          <m:r>
                            <a:rPr lang="en-US" sz="1800" i="1" dirty="0">
                              <a:latin typeface="Cambria Math" panose="02040503050406030204" pitchFamily="18" charset="0"/>
                            </a:rPr>
                            <m:t>)</m:t>
                          </m:r>
                        </m:sup>
                      </m:sSubSup>
                      <m:r>
                        <m:rPr>
                          <m:nor/>
                        </m:rPr>
                        <a:rPr lang="en-US" sz="1800" b="0" i="0" dirty="0" smtClean="0"/>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𝑝</m:t>
                          </m:r>
                        </m:e>
                        <m:sub>
                          <m:r>
                            <a:rPr lang="en-US" sz="1800" i="1" dirty="0">
                              <a:latin typeface="Cambria Math" panose="02040503050406030204" pitchFamily="18" charset="0"/>
                            </a:rPr>
                            <m:t>𝑗</m:t>
                          </m:r>
                          <m:r>
                            <a:rPr lang="en-US" sz="1800" i="1" dirty="0">
                              <a:latin typeface="Cambria Math" panose="02040503050406030204" pitchFamily="18" charset="0"/>
                            </a:rPr>
                            <m:t>+1</m:t>
                          </m:r>
                        </m:sub>
                        <m:sup>
                          <m:r>
                            <a:rPr lang="en-US" sz="1800" i="1" dirty="0">
                              <a:latin typeface="Cambria Math" panose="02040503050406030204" pitchFamily="18" charset="0"/>
                            </a:rPr>
                            <m:t>(</m:t>
                          </m:r>
                          <m:r>
                            <a:rPr lang="en-US" sz="1800" i="1" dirty="0">
                              <a:latin typeface="Cambria Math" panose="02040503050406030204" pitchFamily="18" charset="0"/>
                            </a:rPr>
                            <m:t>𝑔</m:t>
                          </m:r>
                          <m:r>
                            <a:rPr lang="en-US" sz="1800" i="1" dirty="0">
                              <a:latin typeface="Cambria Math" panose="02040503050406030204" pitchFamily="18" charset="0"/>
                            </a:rPr>
                            <m:t>)</m:t>
                          </m:r>
                        </m:sup>
                      </m:sSubSup>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371600" y="2281854"/>
                <a:ext cx="1786964" cy="383888"/>
              </a:xfrm>
              <a:prstGeom prst="rect">
                <a:avLst/>
              </a:prstGeom>
              <a:blipFill>
                <a:blip r:embed="rId9"/>
                <a:stretch>
                  <a:fillRect l="-2730" t="-3175" r="-683" b="-20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10863" y="2269178"/>
                <a:ext cx="1786964" cy="38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b="0" i="1" dirty="0" smtClean="0">
                              <a:latin typeface="Cambria Math" panose="02040503050406030204" pitchFamily="18" charset="0"/>
                            </a:rPr>
                            <m:t>𝑞</m:t>
                          </m:r>
                        </m:e>
                        <m:sub>
                          <m:r>
                            <a:rPr lang="en-US" sz="1800" i="1" dirty="0">
                              <a:latin typeface="Cambria Math" panose="02040503050406030204" pitchFamily="18" charset="0"/>
                            </a:rPr>
                            <m:t>𝑗</m:t>
                          </m:r>
                          <m:r>
                            <a:rPr lang="en-US" sz="1800" i="1" dirty="0">
                              <a:latin typeface="Cambria Math" panose="02040503050406030204" pitchFamily="18" charset="0"/>
                            </a:rPr>
                            <m:t>+1</m:t>
                          </m:r>
                        </m:sub>
                        <m:sup>
                          <m:r>
                            <a:rPr lang="en-US" sz="1800" i="1" dirty="0">
                              <a:latin typeface="Cambria Math" panose="02040503050406030204" pitchFamily="18" charset="0"/>
                            </a:rPr>
                            <m:t>(</m:t>
                          </m:r>
                          <m:r>
                            <a:rPr lang="en-US" sz="1800" i="1" dirty="0">
                              <a:latin typeface="Cambria Math" panose="02040503050406030204" pitchFamily="18" charset="0"/>
                            </a:rPr>
                            <m:t>𝑐</m:t>
                          </m:r>
                          <m:r>
                            <a:rPr lang="en-US" sz="1800" i="1" dirty="0">
                              <a:latin typeface="Cambria Math" panose="02040503050406030204" pitchFamily="18" charset="0"/>
                            </a:rPr>
                            <m:t>)</m:t>
                          </m:r>
                        </m:sup>
                      </m:sSubSup>
                      <m:r>
                        <m:rPr>
                          <m:nor/>
                        </m:rPr>
                        <a:rPr lang="en-US" sz="1800" b="0" i="0" dirty="0" smtClean="0"/>
                        <m:t>−</m:t>
                      </m:r>
                      <m:sSubSup>
                        <m:sSubSupPr>
                          <m:ctrlPr>
                            <a:rPr lang="en-US" sz="1800" i="1" dirty="0">
                              <a:latin typeface="Cambria Math" panose="02040503050406030204" pitchFamily="18" charset="0"/>
                            </a:rPr>
                          </m:ctrlPr>
                        </m:sSubSupPr>
                        <m:e>
                          <m:r>
                            <a:rPr lang="en-US" sz="1800" b="0" i="1" dirty="0" smtClean="0">
                              <a:latin typeface="Cambria Math" panose="02040503050406030204" pitchFamily="18" charset="0"/>
                            </a:rPr>
                            <m:t>𝑞</m:t>
                          </m:r>
                        </m:e>
                        <m:sub>
                          <m:r>
                            <a:rPr lang="en-US" sz="1800" i="1" dirty="0">
                              <a:latin typeface="Cambria Math" panose="02040503050406030204" pitchFamily="18" charset="0"/>
                            </a:rPr>
                            <m:t>𝑗</m:t>
                          </m:r>
                          <m:r>
                            <a:rPr lang="en-US" sz="1800" i="1" dirty="0">
                              <a:latin typeface="Cambria Math" panose="02040503050406030204" pitchFamily="18" charset="0"/>
                            </a:rPr>
                            <m:t>+1</m:t>
                          </m:r>
                        </m:sub>
                        <m:sup>
                          <m:r>
                            <a:rPr lang="en-US" sz="1800" i="1" dirty="0">
                              <a:latin typeface="Cambria Math" panose="02040503050406030204" pitchFamily="18" charset="0"/>
                            </a:rPr>
                            <m:t>(</m:t>
                          </m:r>
                          <m:r>
                            <a:rPr lang="en-US" sz="1800" i="1" dirty="0">
                              <a:latin typeface="Cambria Math" panose="02040503050406030204" pitchFamily="18" charset="0"/>
                            </a:rPr>
                            <m:t>𝑔</m:t>
                          </m:r>
                          <m:r>
                            <a:rPr lang="en-US" sz="1800" i="1" dirty="0">
                              <a:latin typeface="Cambria Math" panose="02040503050406030204" pitchFamily="18" charset="0"/>
                            </a:rPr>
                            <m:t>)</m:t>
                          </m:r>
                        </m:sup>
                      </m:sSubSup>
                    </m:oMath>
                  </m:oMathPara>
                </a14:m>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510863" y="2269178"/>
                <a:ext cx="1786964" cy="383888"/>
              </a:xfrm>
              <a:prstGeom prst="rect">
                <a:avLst/>
              </a:prstGeom>
              <a:blipFill>
                <a:blip r:embed="rId10"/>
                <a:stretch>
                  <a:fillRect l="-2730" t="-3175" r="-683" b="-20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581400" y="591294"/>
                <a:ext cx="3870290" cy="497187"/>
              </a:xfrm>
              <a:prstGeom prst="rect">
                <a:avLst/>
              </a:prstGeom>
              <a:noFill/>
            </p:spPr>
            <p:txBody>
              <a:bodyPr wrap="none" lIns="0" tIns="0" rIns="0" bIns="0" rtlCol="0">
                <a:spAutoFit/>
              </a:bodyPr>
              <a:lstStyle/>
              <a:p>
                <a14:m>
                  <m:oMath xmlns:m="http://schemas.openxmlformats.org/officeDocument/2006/math">
                    <m:sSubSup>
                      <m:sSubSupPr>
                        <m:ctrlPr>
                          <a:rPr lang="en-US" sz="1600" i="1" dirty="0" smtClean="0">
                            <a:latin typeface="Cambria Math" panose="02040503050406030204" pitchFamily="18" charset="0"/>
                          </a:rPr>
                        </m:ctrlPr>
                      </m:sSubSupPr>
                      <m:e>
                        <m:r>
                          <a:rPr lang="en-US" sz="1600" b="0" i="1" dirty="0" smtClean="0">
                            <a:latin typeface="Cambria Math" panose="02040503050406030204" pitchFamily="18" charset="0"/>
                          </a:rPr>
                          <m:t>𝑉</m:t>
                        </m:r>
                      </m:e>
                      <m:sub>
                        <m:r>
                          <a:rPr lang="en-US" sz="1600" i="1" dirty="0">
                            <a:latin typeface="Cambria Math" panose="02040503050406030204" pitchFamily="18" charset="0"/>
                          </a:rPr>
                          <m:t>𝑗</m:t>
                        </m:r>
                        <m:r>
                          <a:rPr lang="en-US" sz="1600" b="0" i="1" dirty="0" smtClean="0">
                            <a:latin typeface="Cambria Math" panose="02040503050406030204" pitchFamily="18" charset="0"/>
                          </a:rPr>
                          <m:t>+1</m:t>
                        </m:r>
                      </m:sub>
                      <m:sup>
                        <m:r>
                          <a:rPr lang="en-US" sz="1600" i="1" dirty="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i="1" dirty="0">
                            <a:latin typeface="Cambria Math" panose="02040503050406030204" pitchFamily="18" charset="0"/>
                          </a:rPr>
                        </m:ctrlPr>
                      </m:sSubSupPr>
                      <m:e>
                        <m:r>
                          <a:rPr lang="en-US" sz="1600" i="1" dirty="0">
                            <a:latin typeface="Cambria Math" panose="02040503050406030204" pitchFamily="18" charset="0"/>
                          </a:rPr>
                          <m:t>𝑉</m:t>
                        </m:r>
                      </m:e>
                      <m:sub>
                        <m:r>
                          <a:rPr lang="en-US" sz="1600" i="1" dirty="0">
                            <a:latin typeface="Cambria Math" panose="02040503050406030204" pitchFamily="18" charset="0"/>
                          </a:rPr>
                          <m:t>𝑗</m:t>
                        </m:r>
                      </m:sub>
                      <m:sup>
                        <m:r>
                          <a:rPr lang="en-US" sz="1600" i="1" dirty="0">
                            <a:latin typeface="Cambria Math" panose="02040503050406030204" pitchFamily="18" charset="0"/>
                          </a:rPr>
                          <m:t>2</m:t>
                        </m:r>
                      </m:sup>
                    </m:sSubSup>
                    <m:r>
                      <a:rPr lang="en-US" sz="1600" b="0" i="0" dirty="0" smtClean="0">
                        <a:latin typeface="Cambria Math" panose="02040503050406030204" pitchFamily="18" charset="0"/>
                      </a:rPr>
                      <m:t>−</m:t>
                    </m:r>
                  </m:oMath>
                </a14:m>
                <a:r>
                  <a:rPr lang="en-US" sz="1600" dirty="0"/>
                  <a:t>2</a:t>
                </a:r>
                <a14:m>
                  <m:oMath xmlns:m="http://schemas.openxmlformats.org/officeDocument/2006/math">
                    <m:d>
                      <m:dPr>
                        <m:ctrlPr>
                          <a:rPr lang="en-US" sz="1600" i="1" smtClean="0">
                            <a:latin typeface="Cambria Math" panose="02040503050406030204" pitchFamily="18" charset="0"/>
                          </a:rPr>
                        </m:ctrlPr>
                      </m:dPr>
                      <m:e>
                        <m:sSub>
                          <m:sSubPr>
                            <m:ctrlPr>
                              <a:rPr lang="en-US" sz="1600" i="1" dirty="0">
                                <a:latin typeface="Cambria Math" panose="02040503050406030204" pitchFamily="18" charset="0"/>
                              </a:rPr>
                            </m:ctrlPr>
                          </m:sSubPr>
                          <m:e>
                            <m:r>
                              <a:rPr lang="en-US" sz="1600" i="1" dirty="0">
                                <a:latin typeface="Cambria Math" panose="02040503050406030204" pitchFamily="18" charset="0"/>
                              </a:rPr>
                              <m:t>𝑟</m:t>
                            </m:r>
                          </m:e>
                          <m:sub>
                            <m:r>
                              <a:rPr lang="en-US" sz="1600" i="1" dirty="0">
                                <a:latin typeface="Cambria Math" panose="02040503050406030204" pitchFamily="18" charset="0"/>
                              </a:rPr>
                              <m:t>𝑗</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𝑃</m:t>
                            </m:r>
                          </m:e>
                          <m:sub>
                            <m:r>
                              <a:rPr lang="en-US" sz="1600" i="1" dirty="0">
                                <a:latin typeface="Cambria Math" panose="02040503050406030204" pitchFamily="18" charset="0"/>
                              </a:rPr>
                              <m:t>𝑗</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𝑥</m:t>
                            </m:r>
                          </m:e>
                          <m:sub>
                            <m:r>
                              <a:rPr lang="en-US" sz="1600" i="1" dirty="0">
                                <a:latin typeface="Cambria Math" panose="02040503050406030204" pitchFamily="18" charset="0"/>
                              </a:rPr>
                              <m:t>𝑗</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𝑄</m:t>
                            </m:r>
                          </m:e>
                          <m:sub>
                            <m:r>
                              <a:rPr lang="en-US" sz="1600" i="1" dirty="0">
                                <a:latin typeface="Cambria Math" panose="02040503050406030204" pitchFamily="18" charset="0"/>
                              </a:rPr>
                              <m:t>𝑗</m:t>
                            </m:r>
                          </m:sub>
                        </m:sSub>
                      </m:e>
                    </m:d>
                    <m:r>
                      <a:rPr lang="en-US" sz="1600" b="0" i="0" dirty="0" smtClean="0">
                        <a:latin typeface="Cambria Math" panose="02040503050406030204" pitchFamily="18" charset="0"/>
                      </a:rPr>
                      <m:t>+</m:t>
                    </m:r>
                    <m:d>
                      <m:dPr>
                        <m:ctrlPr>
                          <a:rPr lang="en-US" sz="1600" i="1">
                            <a:latin typeface="Cambria Math" panose="02040503050406030204" pitchFamily="18" charset="0"/>
                          </a:rPr>
                        </m:ctrlPr>
                      </m:dPr>
                      <m:e>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r</m:t>
                            </m:r>
                          </m:e>
                          <m:sub>
                            <m:r>
                              <m:rPr>
                                <m:sty m:val="p"/>
                              </m:rPr>
                              <a:rPr lang="en-US" sz="1600" i="0" dirty="0">
                                <a:latin typeface="Cambria Math" panose="02040503050406030204" pitchFamily="18" charset="0"/>
                              </a:rPr>
                              <m:t>j</m:t>
                            </m:r>
                          </m:sub>
                          <m:sup>
                            <m:r>
                              <a:rPr lang="en-US" sz="1600" i="0" dirty="0">
                                <a:latin typeface="Cambria Math" panose="02040503050406030204" pitchFamily="18" charset="0"/>
                              </a:rPr>
                              <m:t>2</m:t>
                            </m:r>
                          </m:sup>
                        </m:sSubSup>
                        <m:r>
                          <a:rPr lang="en-US" sz="160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x</m:t>
                            </m:r>
                          </m:e>
                          <m:sub>
                            <m:r>
                              <m:rPr>
                                <m:sty m:val="p"/>
                              </m:rPr>
                              <a:rPr lang="en-US" sz="1600" i="0" dirty="0">
                                <a:latin typeface="Cambria Math" panose="02040503050406030204" pitchFamily="18" charset="0"/>
                              </a:rPr>
                              <m:t>j</m:t>
                            </m:r>
                          </m:sub>
                          <m:sup>
                            <m:r>
                              <a:rPr lang="en-US" sz="1600" i="0" dirty="0">
                                <a:latin typeface="Cambria Math" panose="02040503050406030204" pitchFamily="18" charset="0"/>
                              </a:rPr>
                              <m:t>2</m:t>
                            </m:r>
                          </m:sup>
                        </m:sSubSup>
                      </m:e>
                    </m:d>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P</m:t>
                            </m:r>
                          </m:e>
                          <m:sub>
                            <m:r>
                              <m:rPr>
                                <m:sty m:val="p"/>
                              </m:rPr>
                              <a:rPr lang="en-US" sz="1600" i="0" dirty="0">
                                <a:latin typeface="Cambria Math" panose="02040503050406030204" pitchFamily="18" charset="0"/>
                              </a:rPr>
                              <m:t>j</m:t>
                            </m:r>
                          </m:sub>
                          <m:sup>
                            <m:r>
                              <a:rPr lang="en-US" sz="1600" i="0" dirty="0">
                                <a:latin typeface="Cambria Math" panose="02040503050406030204" pitchFamily="18" charset="0"/>
                              </a:rPr>
                              <m:t>2</m:t>
                            </m:r>
                          </m:sup>
                        </m:sSubSup>
                        <m:r>
                          <a:rPr lang="en-US" sz="160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Q</m:t>
                            </m:r>
                          </m:e>
                          <m:sub>
                            <m:r>
                              <m:rPr>
                                <m:sty m:val="p"/>
                              </m:rPr>
                              <a:rPr lang="en-US" sz="1600" i="0" dirty="0">
                                <a:latin typeface="Cambria Math" panose="02040503050406030204" pitchFamily="18" charset="0"/>
                              </a:rPr>
                              <m:t>j</m:t>
                            </m:r>
                          </m:sub>
                          <m:sup>
                            <m:r>
                              <a:rPr lang="en-US" sz="160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V</m:t>
                            </m:r>
                          </m:e>
                          <m:sub>
                            <m:r>
                              <m:rPr>
                                <m:sty m:val="p"/>
                              </m:rPr>
                              <a:rPr lang="en-US" sz="1600" i="0" dirty="0">
                                <a:latin typeface="Cambria Math" panose="02040503050406030204" pitchFamily="18" charset="0"/>
                              </a:rPr>
                              <m:t>j</m:t>
                            </m:r>
                          </m:sub>
                          <m:sup>
                            <m:r>
                              <a:rPr lang="en-US" sz="1600" i="0" dirty="0">
                                <a:latin typeface="Cambria Math" panose="02040503050406030204" pitchFamily="18" charset="0"/>
                              </a:rPr>
                              <m:t>2</m:t>
                            </m:r>
                          </m:sup>
                        </m:sSubSup>
                      </m:den>
                    </m:f>
                  </m:oMath>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581400" y="591294"/>
                <a:ext cx="3870290" cy="4971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38694" y="690214"/>
                <a:ext cx="3288272" cy="391646"/>
              </a:xfrm>
              <a:prstGeom prst="rect">
                <a:avLst/>
              </a:prstGeom>
              <a:noFill/>
            </p:spPr>
            <p:txBody>
              <a:bodyPr wrap="none" rtlCol="0">
                <a:spAutoFit/>
              </a:bodyPr>
              <a:lstStyle/>
              <a:p>
                <a:r>
                  <a:rPr lang="en-US" sz="1800" dirty="0"/>
                  <a:t>Nodal Voltage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𝑗</m:t>
                        </m:r>
                        <m:r>
                          <a:rPr lang="en-US" sz="1800" i="1">
                            <a:latin typeface="Cambria Math" panose="02040503050406030204" pitchFamily="18" charset="0"/>
                          </a:rPr>
                          <m:t>+1</m:t>
                        </m:r>
                      </m:sub>
                    </m:sSub>
                  </m:oMath>
                </a14:m>
                <a:r>
                  <a:rPr lang="en-US" sz="1800" dirty="0"/>
                  <a:t>) on Bus </a:t>
                </a:r>
                <a:r>
                  <a:rPr lang="en-US" sz="1800" i="1" dirty="0"/>
                  <a:t>j+1</a:t>
                </a:r>
                <a:r>
                  <a:rPr lang="en-US" sz="1800"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138694" y="690214"/>
                <a:ext cx="3288272" cy="391646"/>
              </a:xfrm>
              <a:prstGeom prst="rect">
                <a:avLst/>
              </a:prstGeom>
              <a:blipFill>
                <a:blip r:embed="rId12"/>
                <a:stretch>
                  <a:fillRect l="-1670" t="-7813" r="-371" b="-18750"/>
                </a:stretch>
              </a:blipFill>
            </p:spPr>
            <p:txBody>
              <a:bodyPr/>
              <a:lstStyle/>
              <a:p>
                <a:r>
                  <a:rPr lang="en-US">
                    <a:noFill/>
                  </a:rPr>
                  <a:t> </a:t>
                </a:r>
              </a:p>
            </p:txBody>
          </p:sp>
        </mc:Fallback>
      </mc:AlternateContent>
      <p:sp>
        <p:nvSpPr>
          <p:cNvPr id="3" name="Rectangle 2"/>
          <p:cNvSpPr/>
          <p:nvPr/>
        </p:nvSpPr>
        <p:spPr>
          <a:xfrm>
            <a:off x="-28832" y="5715000"/>
            <a:ext cx="8964827" cy="400110"/>
          </a:xfrm>
          <a:prstGeom prst="rect">
            <a:avLst/>
          </a:prstGeom>
        </p:spPr>
        <p:txBody>
          <a:bodyPr wrap="square">
            <a:spAutoFit/>
          </a:bodyPr>
          <a:lstStyle/>
          <a:p>
            <a:r>
              <a:rPr lang="en-US" sz="1000" dirty="0">
                <a:solidFill>
                  <a:srgbClr val="000000"/>
                </a:solidFill>
                <a:latin typeface="Times New Roman" panose="02020603050405020304" pitchFamily="18" charset="0"/>
              </a:rPr>
              <a:t>[6] Q. Zhang, K. </a:t>
            </a:r>
            <a:r>
              <a:rPr lang="en-US" sz="1000" dirty="0" err="1">
                <a:solidFill>
                  <a:srgbClr val="000000"/>
                </a:solidFill>
                <a:latin typeface="Times New Roman" panose="02020603050405020304" pitchFamily="18" charset="0"/>
              </a:rPr>
              <a:t>Dehghanpour</a:t>
            </a:r>
            <a:r>
              <a:rPr lang="en-US" sz="1000" dirty="0">
                <a:solidFill>
                  <a:srgbClr val="000000"/>
                </a:solidFill>
                <a:latin typeface="Times New Roman" panose="02020603050405020304" pitchFamily="18" charset="0"/>
              </a:rPr>
              <a:t> and Z. Wang, "Distributed CVR in Unbalanced Distribution Systems With PV Penetration,"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10, no. 5, pp. 5308-5319, Sept. 2019.</a:t>
            </a:r>
            <a:endParaRPr lang="en-US" sz="1000" dirty="0"/>
          </a:p>
        </p:txBody>
      </p:sp>
    </p:spTree>
    <p:extLst>
      <p:ext uri="{BB962C8B-B14F-4D97-AF65-F5344CB8AC3E}">
        <p14:creationId xmlns:p14="http://schemas.microsoft.com/office/powerpoint/2010/main" val="3946609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89" y="73122"/>
            <a:ext cx="7772400" cy="459798"/>
          </a:xfrm>
        </p:spPr>
        <p:txBody>
          <a:bodyPr/>
          <a:lstStyle/>
          <a:p>
            <a:r>
              <a:rPr lang="en-US" sz="2800" dirty="0" err="1">
                <a:latin typeface="Times New Roman" panose="02020603050405020304" pitchFamily="18" charset="0"/>
                <a:cs typeface="Times New Roman" panose="02020603050405020304" pitchFamily="18" charset="0"/>
              </a:rPr>
              <a:t>Dist</a:t>
            </a:r>
            <a:r>
              <a:rPr lang="en-US" sz="2800" dirty="0">
                <a:latin typeface="Times New Roman" panose="02020603050405020304" pitchFamily="18" charset="0"/>
                <a:cs typeface="Times New Roman" panose="02020603050405020304" pitchFamily="18" charset="0"/>
              </a:rPr>
              <a:t>-Flow method (single phase)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6" name="Rectangle 5"/>
          <p:cNvSpPr/>
          <p:nvPr/>
        </p:nvSpPr>
        <p:spPr>
          <a:xfrm>
            <a:off x="181540" y="777395"/>
            <a:ext cx="8229600"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Forward nodal voltage calculation:</a:t>
            </a:r>
          </a:p>
        </p:txBody>
      </p:sp>
      <mc:AlternateContent xmlns:mc="http://schemas.openxmlformats.org/markup-compatibility/2006" xmlns:a14="http://schemas.microsoft.com/office/drawing/2010/main">
        <mc:Choice Requires="a14">
          <p:sp>
            <p:nvSpPr>
              <p:cNvPr id="14" name="TextBox 13"/>
              <p:cNvSpPr txBox="1"/>
              <p:nvPr/>
            </p:nvSpPr>
            <p:spPr>
              <a:xfrm>
                <a:off x="1600200" y="2869058"/>
                <a:ext cx="2922147" cy="693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𝑗</m:t>
                          </m:r>
                        </m:sub>
                      </m:sSub>
                      <m:r>
                        <a:rPr lang="en-US" sz="1800" b="0" i="0"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𝑗</m:t>
                          </m:r>
                          <m:r>
                            <a:rPr lang="en-US" sz="1800" i="1">
                              <a:latin typeface="Cambria Math" panose="02040503050406030204" pitchFamily="18" charset="0"/>
                            </a:rPr>
                            <m:t>+1</m:t>
                          </m:r>
                        </m:sub>
                      </m:sSub>
                      <m:r>
                        <a:rPr lang="en-US" sz="1800" b="0" i="0" smtClean="0">
                          <a:latin typeface="Cambria Math" panose="02040503050406030204" pitchFamily="18" charset="0"/>
                        </a:rPr>
                        <m:t>−</m:t>
                      </m:r>
                      <m:sSub>
                        <m:sSubPr>
                          <m:ctrlPr>
                            <a:rPr lang="en-US" sz="1800" i="1" dirty="0" smtClean="0">
                              <a:latin typeface="Cambria Math" panose="02040503050406030204" pitchFamily="18" charset="0"/>
                            </a:rPr>
                          </m:ctrlPr>
                        </m:sSubPr>
                        <m:e>
                          <m:r>
                            <m:rPr>
                              <m:sty m:val="p"/>
                            </m:rPr>
                            <a:rPr lang="en-US" sz="1800" b="0" i="0" dirty="0" smtClean="0">
                              <a:latin typeface="Cambria Math" panose="02040503050406030204" pitchFamily="18" charset="0"/>
                            </a:rPr>
                            <m:t>r</m:t>
                          </m:r>
                        </m:e>
                        <m:sub>
                          <m:r>
                            <m:rPr>
                              <m:sty m:val="p"/>
                            </m:rPr>
                            <a:rPr lang="en-US" sz="1800" b="0" i="0" dirty="0" smtClean="0">
                              <a:latin typeface="Cambria Math" panose="02040503050406030204" pitchFamily="18" charset="0"/>
                            </a:rPr>
                            <m:t>j</m:t>
                          </m:r>
                        </m:sub>
                      </m:sSub>
                      <m:f>
                        <m:fPr>
                          <m:ctrlPr>
                            <a:rPr lang="en-US" sz="1800" i="1" dirty="0" smtClean="0">
                              <a:latin typeface="Cambria Math" panose="02040503050406030204" pitchFamily="18" charset="0"/>
                            </a:rPr>
                          </m:ctrlPr>
                        </m:fPr>
                        <m:num>
                          <m:sSubSup>
                            <m:sSubSupPr>
                              <m:ctrlPr>
                                <a:rPr lang="en-US" sz="1800" i="1" dirty="0" smtClean="0">
                                  <a:latin typeface="Cambria Math" panose="02040503050406030204" pitchFamily="18" charset="0"/>
                                </a:rPr>
                              </m:ctrlPr>
                            </m:sSubSupPr>
                            <m:e>
                              <m:r>
                                <m:rPr>
                                  <m:sty m:val="p"/>
                                </m:rPr>
                                <a:rPr lang="en-US" sz="1800" b="0" i="0" dirty="0" smtClean="0">
                                  <a:latin typeface="Cambria Math" panose="02040503050406030204" pitchFamily="18" charset="0"/>
                                </a:rPr>
                                <m:t>P</m:t>
                              </m:r>
                            </m:e>
                            <m:sub>
                              <m:r>
                                <m:rPr>
                                  <m:sty m:val="p"/>
                                </m:rPr>
                                <a:rPr lang="en-US" sz="1800" b="0" i="0" dirty="0" smtClean="0">
                                  <a:latin typeface="Cambria Math" panose="02040503050406030204" pitchFamily="18" charset="0"/>
                                </a:rPr>
                                <m:t>j</m:t>
                              </m:r>
                            </m:sub>
                            <m:sup>
                              <m:r>
                                <a:rPr lang="en-US" sz="1800" b="0" i="0" dirty="0" smtClean="0">
                                  <a:latin typeface="Cambria Math" panose="02040503050406030204" pitchFamily="18" charset="0"/>
                                </a:rPr>
                                <m:t>2</m:t>
                              </m:r>
                            </m:sup>
                          </m:sSubSup>
                          <m:r>
                            <a:rPr lang="en-US" sz="1800" b="0" i="0" dirty="0" smtClean="0">
                              <a:latin typeface="Cambria Math" panose="02040503050406030204" pitchFamily="18" charset="0"/>
                            </a:rPr>
                            <m:t>+</m:t>
                          </m:r>
                          <m:sSubSup>
                            <m:sSubSupPr>
                              <m:ctrlPr>
                                <a:rPr lang="en-US" sz="1800" i="1" dirty="0">
                                  <a:latin typeface="Cambria Math" panose="02040503050406030204" pitchFamily="18" charset="0"/>
                                </a:rPr>
                              </m:ctrlPr>
                            </m:sSubSupPr>
                            <m:e>
                              <m:r>
                                <m:rPr>
                                  <m:sty m:val="p"/>
                                </m:rPr>
                                <a:rPr lang="en-US" sz="1800" b="0" i="0" dirty="0" smtClean="0">
                                  <a:latin typeface="Cambria Math" panose="02040503050406030204" pitchFamily="18" charset="0"/>
                                </a:rPr>
                                <m:t>Q</m:t>
                              </m:r>
                            </m:e>
                            <m:sub>
                              <m:r>
                                <m:rPr>
                                  <m:sty m:val="p"/>
                                </m:rPr>
                                <a:rPr lang="en-US" sz="1800" b="0" i="0" dirty="0">
                                  <a:latin typeface="Cambria Math" panose="02040503050406030204" pitchFamily="18" charset="0"/>
                                </a:rPr>
                                <m:t>j</m:t>
                              </m:r>
                            </m:sub>
                            <m:sup>
                              <m:r>
                                <a:rPr lang="en-US" sz="1800" b="0" i="0" dirty="0">
                                  <a:latin typeface="Cambria Math" panose="02040503050406030204" pitchFamily="18" charset="0"/>
                                </a:rPr>
                                <m:t>2</m:t>
                              </m:r>
                            </m:sup>
                          </m:sSubSup>
                        </m:num>
                        <m:den>
                          <m:sSubSup>
                            <m:sSubSupPr>
                              <m:ctrlPr>
                                <a:rPr lang="en-US" sz="1800" i="1" dirty="0">
                                  <a:latin typeface="Cambria Math" panose="02040503050406030204" pitchFamily="18" charset="0"/>
                                </a:rPr>
                              </m:ctrlPr>
                            </m:sSubSupPr>
                            <m:e>
                              <m:r>
                                <m:rPr>
                                  <m:sty m:val="p"/>
                                </m:rPr>
                                <a:rPr lang="en-US" sz="1800" b="0" i="0" dirty="0" smtClean="0">
                                  <a:latin typeface="Cambria Math" panose="02040503050406030204" pitchFamily="18" charset="0"/>
                                </a:rPr>
                                <m:t>V</m:t>
                              </m:r>
                            </m:e>
                            <m:sub>
                              <m:r>
                                <m:rPr>
                                  <m:sty m:val="p"/>
                                </m:rPr>
                                <a:rPr lang="en-US" sz="1800" b="0" i="0" dirty="0">
                                  <a:latin typeface="Cambria Math" panose="02040503050406030204" pitchFamily="18" charset="0"/>
                                </a:rPr>
                                <m:t>j</m:t>
                              </m:r>
                            </m:sub>
                            <m:sup>
                              <m:r>
                                <a:rPr lang="en-US" sz="1800" b="0" i="0" dirty="0">
                                  <a:latin typeface="Cambria Math" panose="02040503050406030204" pitchFamily="18" charset="0"/>
                                </a:rPr>
                                <m:t>2</m:t>
                              </m:r>
                            </m:sup>
                          </m:sSubSup>
                        </m:den>
                      </m:f>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600200" y="2869058"/>
                <a:ext cx="2922147" cy="6933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511307" y="2808912"/>
                <a:ext cx="3088987" cy="970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𝑗</m:t>
                          </m:r>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𝑄</m:t>
                          </m:r>
                        </m:e>
                        <m:sub>
                          <m:r>
                            <a:rPr lang="en-US" sz="1800" i="1">
                              <a:latin typeface="Cambria Math" panose="02040503050406030204" pitchFamily="18" charset="0"/>
                            </a:rPr>
                            <m:t>𝑗</m:t>
                          </m:r>
                        </m:sub>
                      </m:sSub>
                      <m:r>
                        <a:rPr lang="en-US" sz="1800" b="0" i="0"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𝑗</m:t>
                          </m:r>
                          <m:r>
                            <a:rPr lang="en-US" sz="1800" i="1">
                              <a:latin typeface="Cambria Math" panose="02040503050406030204" pitchFamily="18" charset="0"/>
                            </a:rPr>
                            <m:t>+1</m:t>
                          </m:r>
                        </m:sub>
                      </m:sSub>
                      <m:r>
                        <a:rPr lang="en-US" sz="1800">
                          <a:latin typeface="Cambria Math" panose="02040503050406030204" pitchFamily="18" charset="0"/>
                        </a:rPr>
                        <m:t>−</m:t>
                      </m:r>
                      <m:sSub>
                        <m:sSubPr>
                          <m:ctrlPr>
                            <a:rPr lang="en-US" sz="1800" i="1" dirty="0" smtClean="0">
                              <a:latin typeface="Cambria Math" panose="02040503050406030204" pitchFamily="18" charset="0"/>
                            </a:rPr>
                          </m:ctrlPr>
                        </m:sSubPr>
                        <m:e>
                          <m:r>
                            <m:rPr>
                              <m:sty m:val="p"/>
                            </m:rPr>
                            <a:rPr lang="en-US" sz="1800" b="0" i="0" dirty="0" smtClean="0">
                              <a:latin typeface="Cambria Math" panose="02040503050406030204" pitchFamily="18" charset="0"/>
                            </a:rPr>
                            <m:t>x</m:t>
                          </m:r>
                        </m:e>
                        <m:sub>
                          <m:r>
                            <m:rPr>
                              <m:sty m:val="p"/>
                            </m:rPr>
                            <a:rPr lang="en-US" sz="1800" b="0" i="0" dirty="0" smtClean="0">
                              <a:latin typeface="Cambria Math" panose="02040503050406030204" pitchFamily="18" charset="0"/>
                            </a:rPr>
                            <m:t>j</m:t>
                          </m:r>
                        </m:sub>
                      </m:sSub>
                      <m:f>
                        <m:fPr>
                          <m:ctrlPr>
                            <a:rPr lang="en-US" sz="1800" i="1" dirty="0">
                              <a:latin typeface="Cambria Math" panose="02040503050406030204" pitchFamily="18" charset="0"/>
                            </a:rPr>
                          </m:ctrlPr>
                        </m:fPr>
                        <m:num>
                          <m:sSubSup>
                            <m:sSubSupPr>
                              <m:ctrlPr>
                                <a:rPr lang="en-US" sz="1800" i="1" dirty="0">
                                  <a:latin typeface="Cambria Math" panose="02040503050406030204" pitchFamily="18" charset="0"/>
                                </a:rPr>
                              </m:ctrlPr>
                            </m:sSubSupPr>
                            <m:e>
                              <m:r>
                                <m:rPr>
                                  <m:sty m:val="p"/>
                                </m:rPr>
                                <a:rPr lang="en-US" sz="1800" b="0" i="0" dirty="0">
                                  <a:latin typeface="Cambria Math" panose="02040503050406030204" pitchFamily="18" charset="0"/>
                                </a:rPr>
                                <m:t>P</m:t>
                              </m:r>
                            </m:e>
                            <m:sub>
                              <m:r>
                                <m:rPr>
                                  <m:sty m:val="p"/>
                                </m:rPr>
                                <a:rPr lang="en-US" sz="1800" b="0" i="0" dirty="0">
                                  <a:latin typeface="Cambria Math" panose="02040503050406030204" pitchFamily="18" charset="0"/>
                                </a:rPr>
                                <m:t>j</m:t>
                              </m:r>
                            </m:sub>
                            <m:sup>
                              <m:r>
                                <a:rPr lang="en-US" sz="1800" b="0" i="0" dirty="0">
                                  <a:latin typeface="Cambria Math" panose="02040503050406030204" pitchFamily="18" charset="0"/>
                                </a:rPr>
                                <m:t>2</m:t>
                              </m:r>
                            </m:sup>
                          </m:sSubSup>
                          <m:r>
                            <a:rPr lang="en-US" sz="1800" b="0" i="0" dirty="0">
                              <a:latin typeface="Cambria Math" panose="02040503050406030204" pitchFamily="18" charset="0"/>
                            </a:rPr>
                            <m:t>+</m:t>
                          </m:r>
                          <m:sSubSup>
                            <m:sSubSupPr>
                              <m:ctrlPr>
                                <a:rPr lang="en-US" sz="1800" i="1" dirty="0">
                                  <a:latin typeface="Cambria Math" panose="02040503050406030204" pitchFamily="18" charset="0"/>
                                </a:rPr>
                              </m:ctrlPr>
                            </m:sSubSupPr>
                            <m:e>
                              <m:r>
                                <m:rPr>
                                  <m:sty m:val="p"/>
                                </m:rPr>
                                <a:rPr lang="en-US" sz="1800" b="0" i="0" dirty="0">
                                  <a:latin typeface="Cambria Math" panose="02040503050406030204" pitchFamily="18" charset="0"/>
                                </a:rPr>
                                <m:t>Q</m:t>
                              </m:r>
                            </m:e>
                            <m:sub>
                              <m:r>
                                <m:rPr>
                                  <m:sty m:val="p"/>
                                </m:rPr>
                                <a:rPr lang="en-US" sz="1800" b="0" i="0" dirty="0">
                                  <a:latin typeface="Cambria Math" panose="02040503050406030204" pitchFamily="18" charset="0"/>
                                </a:rPr>
                                <m:t>j</m:t>
                              </m:r>
                            </m:sub>
                            <m:sup>
                              <m:r>
                                <a:rPr lang="en-US" sz="1800" b="0" i="0" dirty="0">
                                  <a:latin typeface="Cambria Math" panose="02040503050406030204" pitchFamily="18" charset="0"/>
                                </a:rPr>
                                <m:t>2</m:t>
                              </m:r>
                            </m:sup>
                          </m:sSubSup>
                        </m:num>
                        <m:den>
                          <m:sSubSup>
                            <m:sSubSupPr>
                              <m:ctrlPr>
                                <a:rPr lang="en-US" sz="1800" i="1" dirty="0">
                                  <a:latin typeface="Cambria Math" panose="02040503050406030204" pitchFamily="18" charset="0"/>
                                </a:rPr>
                              </m:ctrlPr>
                            </m:sSubSupPr>
                            <m:e>
                              <m:r>
                                <m:rPr>
                                  <m:sty m:val="p"/>
                                </m:rPr>
                                <a:rPr lang="en-US" sz="1800" b="0" i="0" dirty="0">
                                  <a:latin typeface="Cambria Math" panose="02040503050406030204" pitchFamily="18" charset="0"/>
                                </a:rPr>
                                <m:t>V</m:t>
                              </m:r>
                            </m:e>
                            <m:sub>
                              <m:r>
                                <m:rPr>
                                  <m:sty m:val="p"/>
                                </m:rPr>
                                <a:rPr lang="en-US" sz="1800" b="0" i="0" dirty="0">
                                  <a:latin typeface="Cambria Math" panose="02040503050406030204" pitchFamily="18" charset="0"/>
                                </a:rPr>
                                <m:t>j</m:t>
                              </m:r>
                            </m:sub>
                            <m:sup>
                              <m:r>
                                <a:rPr lang="en-US" sz="1800" b="0" i="0" dirty="0">
                                  <a:latin typeface="Cambria Math" panose="02040503050406030204" pitchFamily="18" charset="0"/>
                                </a:rPr>
                                <m:t>2</m:t>
                              </m:r>
                            </m:sup>
                          </m:sSubSup>
                        </m:den>
                      </m:f>
                    </m:oMath>
                  </m:oMathPara>
                </a14:m>
                <a:endParaRPr lang="en-US" sz="1800" dirty="0"/>
              </a:p>
              <a:p>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511307" y="2808912"/>
                <a:ext cx="3088987" cy="970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441848" y="1386264"/>
                <a:ext cx="4348498" cy="559512"/>
              </a:xfrm>
              <a:prstGeom prst="rect">
                <a:avLst/>
              </a:prstGeom>
              <a:noFill/>
            </p:spPr>
            <p:txBody>
              <a:bodyPr wrap="none" lIns="0" tIns="0" rIns="0" bIns="0" rtlCol="0">
                <a:spAutoFit/>
              </a:bodyPr>
              <a:lstStyle/>
              <a:p>
                <a14:m>
                  <m:oMath xmlns:m="http://schemas.openxmlformats.org/officeDocument/2006/math">
                    <m:sSubSup>
                      <m:sSubSupPr>
                        <m:ctrlPr>
                          <a:rPr lang="en-US" sz="1800" i="1" dirty="0" smtClean="0">
                            <a:latin typeface="Cambria Math" panose="02040503050406030204" pitchFamily="18" charset="0"/>
                          </a:rPr>
                        </m:ctrlPr>
                      </m:sSubSupPr>
                      <m:e>
                        <m:r>
                          <a:rPr lang="en-US" sz="1800" b="0" i="1" dirty="0" smtClean="0">
                            <a:latin typeface="Cambria Math" panose="02040503050406030204" pitchFamily="18" charset="0"/>
                          </a:rPr>
                          <m:t>𝑉</m:t>
                        </m:r>
                      </m:e>
                      <m:sub>
                        <m:r>
                          <a:rPr lang="en-US" sz="1800" i="1" dirty="0">
                            <a:latin typeface="Cambria Math" panose="02040503050406030204" pitchFamily="18" charset="0"/>
                          </a:rPr>
                          <m:t>𝑗</m:t>
                        </m:r>
                        <m:r>
                          <a:rPr lang="en-US" sz="1800" b="0" i="1" dirty="0" smtClean="0">
                            <a:latin typeface="Cambria Math" panose="02040503050406030204" pitchFamily="18" charset="0"/>
                          </a:rPr>
                          <m:t>+1</m:t>
                        </m:r>
                      </m:sub>
                      <m:sup>
                        <m:r>
                          <a:rPr lang="en-US" sz="1800" i="1" dirty="0">
                            <a:latin typeface="Cambria Math" panose="02040503050406030204" pitchFamily="18" charset="0"/>
                          </a:rPr>
                          <m:t>2</m:t>
                        </m:r>
                      </m:sup>
                    </m:sSubSup>
                    <m:r>
                      <a:rPr lang="en-US" sz="1800" b="0" i="1" smtClean="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𝑉</m:t>
                        </m:r>
                      </m:e>
                      <m:sub>
                        <m:r>
                          <a:rPr lang="en-US" sz="1800" i="1" dirty="0">
                            <a:latin typeface="Cambria Math" panose="02040503050406030204" pitchFamily="18" charset="0"/>
                          </a:rPr>
                          <m:t>𝑗</m:t>
                        </m:r>
                      </m:sub>
                      <m:sup>
                        <m:r>
                          <a:rPr lang="en-US" sz="1800" i="1" dirty="0">
                            <a:latin typeface="Cambria Math" panose="02040503050406030204" pitchFamily="18" charset="0"/>
                          </a:rPr>
                          <m:t>2</m:t>
                        </m:r>
                      </m:sup>
                    </m:sSubSup>
                    <m:r>
                      <a:rPr lang="en-US" sz="1800" b="0" i="0" dirty="0" smtClean="0">
                        <a:latin typeface="Cambria Math" panose="02040503050406030204" pitchFamily="18" charset="0"/>
                      </a:rPr>
                      <m:t>−</m:t>
                    </m:r>
                  </m:oMath>
                </a14:m>
                <a:r>
                  <a:rPr lang="en-US" sz="1800" dirty="0"/>
                  <a:t>2</a:t>
                </a:r>
                <a14:m>
                  <m:oMath xmlns:m="http://schemas.openxmlformats.org/officeDocument/2006/math">
                    <m:d>
                      <m:dPr>
                        <m:ctrlPr>
                          <a:rPr lang="en-US" sz="1800" i="1" smtClean="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𝑟</m:t>
                            </m:r>
                          </m:e>
                          <m:sub>
                            <m:r>
                              <a:rPr lang="en-US" sz="1800" i="1" dirty="0">
                                <a:latin typeface="Cambria Math" panose="02040503050406030204" pitchFamily="18" charset="0"/>
                              </a:rPr>
                              <m:t>𝑗</m:t>
                            </m:r>
                          </m:sub>
                        </m:sSub>
                        <m:sSub>
                          <m:sSubPr>
                            <m:ctrlPr>
                              <a:rPr lang="en-US" sz="1800" i="1" dirty="0">
                                <a:latin typeface="Cambria Math" panose="02040503050406030204" pitchFamily="18" charset="0"/>
                              </a:rPr>
                            </m:ctrlPr>
                          </m:sSubPr>
                          <m:e>
                            <m:r>
                              <a:rPr lang="en-US" sz="1800" i="1" dirty="0">
                                <a:latin typeface="Cambria Math" panose="02040503050406030204" pitchFamily="18" charset="0"/>
                              </a:rPr>
                              <m:t>𝑃</m:t>
                            </m:r>
                          </m:e>
                          <m:sub>
                            <m:r>
                              <a:rPr lang="en-US" sz="1800" i="1" dirty="0">
                                <a:latin typeface="Cambria Math" panose="02040503050406030204" pitchFamily="18" charset="0"/>
                              </a:rPr>
                              <m:t>𝑗</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𝑗</m:t>
                            </m:r>
                          </m:sub>
                        </m:sSub>
                        <m:sSub>
                          <m:sSubPr>
                            <m:ctrlPr>
                              <a:rPr lang="en-US" sz="1800" i="1" dirty="0">
                                <a:latin typeface="Cambria Math" panose="02040503050406030204" pitchFamily="18" charset="0"/>
                              </a:rPr>
                            </m:ctrlPr>
                          </m:sSubPr>
                          <m:e>
                            <m:r>
                              <a:rPr lang="en-US" sz="1800" i="1" dirty="0">
                                <a:latin typeface="Cambria Math" panose="02040503050406030204" pitchFamily="18" charset="0"/>
                              </a:rPr>
                              <m:t>𝑄</m:t>
                            </m:r>
                          </m:e>
                          <m:sub>
                            <m:r>
                              <a:rPr lang="en-US" sz="1800" i="1" dirty="0">
                                <a:latin typeface="Cambria Math" panose="02040503050406030204" pitchFamily="18" charset="0"/>
                              </a:rPr>
                              <m:t>𝑗</m:t>
                            </m:r>
                          </m:sub>
                        </m:sSub>
                      </m:e>
                    </m:d>
                    <m:r>
                      <a:rPr lang="en-US" sz="1800" b="0" i="0" dirty="0" smtClean="0">
                        <a:latin typeface="Cambria Math" panose="02040503050406030204" pitchFamily="18" charset="0"/>
                      </a:rPr>
                      <m:t>+</m:t>
                    </m:r>
                    <m:d>
                      <m:dPr>
                        <m:ctrlPr>
                          <a:rPr lang="en-US" sz="1800" i="1">
                            <a:latin typeface="Cambria Math" panose="02040503050406030204" pitchFamily="18" charset="0"/>
                          </a:rPr>
                        </m:ctrlPr>
                      </m:dPr>
                      <m:e>
                        <m:sSubSup>
                          <m:sSubSupPr>
                            <m:ctrlPr>
                              <a:rPr lang="en-US" sz="1800" i="1" dirty="0">
                                <a:latin typeface="Cambria Math" panose="02040503050406030204" pitchFamily="18" charset="0"/>
                              </a:rPr>
                            </m:ctrlPr>
                          </m:sSubSupPr>
                          <m:e>
                            <m:r>
                              <m:rPr>
                                <m:sty m:val="p"/>
                              </m:rPr>
                              <a:rPr lang="en-US" sz="1800" b="0" i="0" dirty="0" smtClean="0">
                                <a:latin typeface="Cambria Math" panose="02040503050406030204" pitchFamily="18" charset="0"/>
                              </a:rPr>
                              <m:t>r</m:t>
                            </m:r>
                          </m:e>
                          <m:sub>
                            <m:r>
                              <m:rPr>
                                <m:sty m:val="p"/>
                              </m:rPr>
                              <a:rPr lang="en-US" sz="1800" i="0" dirty="0">
                                <a:latin typeface="Cambria Math" panose="02040503050406030204" pitchFamily="18" charset="0"/>
                              </a:rPr>
                              <m:t>j</m:t>
                            </m:r>
                          </m:sub>
                          <m:sup>
                            <m:r>
                              <a:rPr lang="en-US" sz="1800" i="0" dirty="0">
                                <a:latin typeface="Cambria Math" panose="02040503050406030204" pitchFamily="18" charset="0"/>
                              </a:rPr>
                              <m:t>2</m:t>
                            </m:r>
                          </m:sup>
                        </m:sSubSup>
                        <m:r>
                          <a:rPr lang="en-US" sz="1800" i="0" dirty="0">
                            <a:latin typeface="Cambria Math" panose="02040503050406030204" pitchFamily="18" charset="0"/>
                          </a:rPr>
                          <m:t>+</m:t>
                        </m:r>
                        <m:sSubSup>
                          <m:sSubSupPr>
                            <m:ctrlPr>
                              <a:rPr lang="en-US" sz="1800" i="1" dirty="0">
                                <a:latin typeface="Cambria Math" panose="02040503050406030204" pitchFamily="18" charset="0"/>
                              </a:rPr>
                            </m:ctrlPr>
                          </m:sSubSupPr>
                          <m:e>
                            <m:r>
                              <m:rPr>
                                <m:sty m:val="p"/>
                              </m:rPr>
                              <a:rPr lang="en-US" sz="1800" b="0" i="0" dirty="0" smtClean="0">
                                <a:latin typeface="Cambria Math" panose="02040503050406030204" pitchFamily="18" charset="0"/>
                              </a:rPr>
                              <m:t>x</m:t>
                            </m:r>
                          </m:e>
                          <m:sub>
                            <m:r>
                              <m:rPr>
                                <m:sty m:val="p"/>
                              </m:rPr>
                              <a:rPr lang="en-US" sz="1800" i="0" dirty="0">
                                <a:latin typeface="Cambria Math" panose="02040503050406030204" pitchFamily="18" charset="0"/>
                              </a:rPr>
                              <m:t>j</m:t>
                            </m:r>
                          </m:sub>
                          <m:sup>
                            <m:r>
                              <a:rPr lang="en-US" sz="1800" i="0" dirty="0">
                                <a:latin typeface="Cambria Math" panose="02040503050406030204" pitchFamily="18" charset="0"/>
                              </a:rPr>
                              <m:t>2</m:t>
                            </m:r>
                          </m:sup>
                        </m:sSubSup>
                      </m:e>
                    </m:d>
                    <m:f>
                      <m:fPr>
                        <m:ctrlPr>
                          <a:rPr lang="en-US" sz="1800" i="1" dirty="0">
                            <a:latin typeface="Cambria Math" panose="02040503050406030204" pitchFamily="18" charset="0"/>
                          </a:rPr>
                        </m:ctrlPr>
                      </m:fPr>
                      <m:num>
                        <m:sSubSup>
                          <m:sSubSupPr>
                            <m:ctrlPr>
                              <a:rPr lang="en-US" sz="1800" i="1" dirty="0">
                                <a:latin typeface="Cambria Math" panose="02040503050406030204" pitchFamily="18" charset="0"/>
                              </a:rPr>
                            </m:ctrlPr>
                          </m:sSubSupPr>
                          <m:e>
                            <m:r>
                              <m:rPr>
                                <m:sty m:val="p"/>
                              </m:rPr>
                              <a:rPr lang="en-US" sz="1800" i="0" dirty="0">
                                <a:latin typeface="Cambria Math" panose="02040503050406030204" pitchFamily="18" charset="0"/>
                              </a:rPr>
                              <m:t>P</m:t>
                            </m:r>
                          </m:e>
                          <m:sub>
                            <m:r>
                              <m:rPr>
                                <m:sty m:val="p"/>
                              </m:rPr>
                              <a:rPr lang="en-US" sz="1800" i="0" dirty="0">
                                <a:latin typeface="Cambria Math" panose="02040503050406030204" pitchFamily="18" charset="0"/>
                              </a:rPr>
                              <m:t>j</m:t>
                            </m:r>
                          </m:sub>
                          <m:sup>
                            <m:r>
                              <a:rPr lang="en-US" sz="1800" i="0" dirty="0">
                                <a:latin typeface="Cambria Math" panose="02040503050406030204" pitchFamily="18" charset="0"/>
                              </a:rPr>
                              <m:t>2</m:t>
                            </m:r>
                          </m:sup>
                        </m:sSubSup>
                        <m:r>
                          <a:rPr lang="en-US" sz="1800" dirty="0">
                            <a:latin typeface="Cambria Math" panose="02040503050406030204" pitchFamily="18" charset="0"/>
                          </a:rPr>
                          <m:t>+</m:t>
                        </m:r>
                        <m:sSubSup>
                          <m:sSubSupPr>
                            <m:ctrlPr>
                              <a:rPr lang="en-US" sz="1800" i="1" dirty="0">
                                <a:latin typeface="Cambria Math" panose="02040503050406030204" pitchFamily="18" charset="0"/>
                              </a:rPr>
                            </m:ctrlPr>
                          </m:sSubSupPr>
                          <m:e>
                            <m:r>
                              <m:rPr>
                                <m:sty m:val="p"/>
                              </m:rPr>
                              <a:rPr lang="en-US" sz="1800" i="0" dirty="0">
                                <a:latin typeface="Cambria Math" panose="02040503050406030204" pitchFamily="18" charset="0"/>
                              </a:rPr>
                              <m:t>Q</m:t>
                            </m:r>
                          </m:e>
                          <m:sub>
                            <m:r>
                              <m:rPr>
                                <m:sty m:val="p"/>
                              </m:rPr>
                              <a:rPr lang="en-US" sz="1800" i="0" dirty="0">
                                <a:latin typeface="Cambria Math" panose="02040503050406030204" pitchFamily="18" charset="0"/>
                              </a:rPr>
                              <m:t>j</m:t>
                            </m:r>
                          </m:sub>
                          <m:sup>
                            <m:r>
                              <a:rPr lang="en-US" sz="1800" i="0" dirty="0">
                                <a:latin typeface="Cambria Math" panose="02040503050406030204" pitchFamily="18" charset="0"/>
                              </a:rPr>
                              <m:t>2</m:t>
                            </m:r>
                          </m:sup>
                        </m:sSubSup>
                      </m:num>
                      <m:den>
                        <m:sSubSup>
                          <m:sSubSupPr>
                            <m:ctrlPr>
                              <a:rPr lang="en-US" sz="1800" i="1" dirty="0">
                                <a:latin typeface="Cambria Math" panose="02040503050406030204" pitchFamily="18" charset="0"/>
                              </a:rPr>
                            </m:ctrlPr>
                          </m:sSubSupPr>
                          <m:e>
                            <m:r>
                              <m:rPr>
                                <m:sty m:val="p"/>
                              </m:rPr>
                              <a:rPr lang="en-US" sz="1800" i="0" dirty="0">
                                <a:latin typeface="Cambria Math" panose="02040503050406030204" pitchFamily="18" charset="0"/>
                              </a:rPr>
                              <m:t>V</m:t>
                            </m:r>
                          </m:e>
                          <m:sub>
                            <m:r>
                              <m:rPr>
                                <m:sty m:val="p"/>
                              </m:rPr>
                              <a:rPr lang="en-US" sz="1800" i="0" dirty="0">
                                <a:latin typeface="Cambria Math" panose="02040503050406030204" pitchFamily="18" charset="0"/>
                              </a:rPr>
                              <m:t>j</m:t>
                            </m:r>
                          </m:sub>
                          <m:sup>
                            <m:r>
                              <a:rPr lang="en-US" sz="1800" i="0" dirty="0">
                                <a:latin typeface="Cambria Math" panose="02040503050406030204" pitchFamily="18" charset="0"/>
                              </a:rPr>
                              <m:t>2</m:t>
                            </m:r>
                          </m:sup>
                        </m:sSubSup>
                      </m:den>
                    </m:f>
                  </m:oMath>
                </a14:m>
                <a:endParaRPr lang="en-US" sz="1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441848" y="1386264"/>
                <a:ext cx="4348498" cy="559512"/>
              </a:xfrm>
              <a:prstGeom prst="rect">
                <a:avLst/>
              </a:prstGeom>
              <a:blipFill>
                <a:blip r:embed="rId4"/>
                <a:stretch>
                  <a:fillRect b="-1087"/>
                </a:stretch>
              </a:blipFill>
            </p:spPr>
            <p:txBody>
              <a:bodyPr/>
              <a:lstStyle/>
              <a:p>
                <a:r>
                  <a:rPr lang="en-US">
                    <a:noFill/>
                  </a:rPr>
                  <a:t> </a:t>
                </a:r>
              </a:p>
            </p:txBody>
          </p:sp>
        </mc:Fallback>
      </mc:AlternateContent>
      <p:sp>
        <p:nvSpPr>
          <p:cNvPr id="7" name="Rectangle 6"/>
          <p:cNvSpPr/>
          <p:nvPr/>
        </p:nvSpPr>
        <p:spPr>
          <a:xfrm>
            <a:off x="148589" y="2204528"/>
            <a:ext cx="8678004"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Backward </a:t>
            </a:r>
            <a:r>
              <a:rPr lang="en-US" altLang="zh-CN" sz="2000" dirty="0">
                <a:latin typeface="Times New Roman" panose="02020603050405020304" pitchFamily="18" charset="0"/>
                <a:cs typeface="Times New Roman" panose="02020603050405020304" pitchFamily="18" charset="0"/>
              </a:rPr>
              <a:t>branch</a:t>
            </a:r>
            <a:r>
              <a:rPr lang="en-US" sz="2000" dirty="0">
                <a:latin typeface="Times New Roman" panose="02020603050405020304" pitchFamily="18" charset="0"/>
                <a:cs typeface="Times New Roman" panose="02020603050405020304" pitchFamily="18" charset="0"/>
              </a:rPr>
              <a:t> power flow and branch power loss calculation:</a:t>
            </a:r>
          </a:p>
        </p:txBody>
      </p:sp>
      <p:sp>
        <p:nvSpPr>
          <p:cNvPr id="8" name="Rectangle 7"/>
          <p:cNvSpPr/>
          <p:nvPr/>
        </p:nvSpPr>
        <p:spPr>
          <a:xfrm>
            <a:off x="181540" y="3570627"/>
            <a:ext cx="8714505" cy="1015663"/>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calculation is ended when certain values (for example, bus voltages or the system’s total active and reactive power loss mismatches) are lower than a specified error value.</a:t>
            </a:r>
          </a:p>
        </p:txBody>
      </p:sp>
    </p:spTree>
    <p:extLst>
      <p:ext uri="{BB962C8B-B14F-4D97-AF65-F5344CB8AC3E}">
        <p14:creationId xmlns:p14="http://schemas.microsoft.com/office/powerpoint/2010/main" val="1633599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457200"/>
          </a:xfrm>
        </p:spPr>
        <p:txBody>
          <a:bodyPr/>
          <a:lstStyle/>
          <a:p>
            <a:r>
              <a:rPr lang="en-US" sz="2800" dirty="0">
                <a:latin typeface="Times New Roman" panose="02020603050405020304" pitchFamily="18" charset="0"/>
                <a:cs typeface="Times New Roman" panose="02020603050405020304" pitchFamily="18" charset="0"/>
              </a:rPr>
              <a:t>Linearized </a:t>
            </a:r>
            <a:r>
              <a:rPr lang="en-US" sz="2800" dirty="0" err="1">
                <a:latin typeface="Times New Roman" panose="02020603050405020304" pitchFamily="18" charset="0"/>
                <a:cs typeface="Times New Roman" panose="02020603050405020304" pitchFamily="18" charset="0"/>
              </a:rPr>
              <a:t>Dist</a:t>
            </a:r>
            <a:r>
              <a:rPr lang="en-US" sz="2800" dirty="0">
                <a:latin typeface="Times New Roman" panose="02020603050405020304" pitchFamily="18" charset="0"/>
                <a:cs typeface="Times New Roman" panose="02020603050405020304" pitchFamily="18" charset="0"/>
              </a:rPr>
              <a:t>-Flow method (single phase)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52399" y="597254"/>
                <a:ext cx="8686800" cy="3639201"/>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The branch power flow and voltage constraints in </a:t>
                </a:r>
                <a:r>
                  <a:rPr lang="en-US" sz="1800" dirty="0" err="1">
                    <a:latin typeface="Times New Roman" panose="02020603050405020304" pitchFamily="18" charset="0"/>
                    <a:cs typeface="Times New Roman" panose="02020603050405020304" pitchFamily="18" charset="0"/>
                  </a:rPr>
                  <a:t>Dist</a:t>
                </a:r>
                <a:r>
                  <a:rPr lang="en-US" sz="1800" dirty="0">
                    <a:latin typeface="Times New Roman" panose="02020603050405020304" pitchFamily="18" charset="0"/>
                    <a:cs typeface="Times New Roman" panose="02020603050405020304" pitchFamily="18" charset="0"/>
                  </a:rPr>
                  <a:t>-Flow method have power loss terms (</a:t>
                </a:r>
                <a14:m>
                  <m:oMath xmlns:m="http://schemas.openxmlformats.org/officeDocument/2006/math">
                    <m:f>
                      <m:fPr>
                        <m:ctrlPr>
                          <a:rPr lang="en-US" sz="1800" i="1" dirty="0">
                            <a:latin typeface="Cambria Math" panose="02040503050406030204" pitchFamily="18" charset="0"/>
                          </a:rPr>
                        </m:ctrlPr>
                      </m:fPr>
                      <m:num>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P</m:t>
                            </m:r>
                          </m:e>
                          <m:sub>
                            <m:r>
                              <m:rPr>
                                <m:sty m:val="p"/>
                              </m:rPr>
                              <a:rPr lang="en-US" sz="1800" dirty="0">
                                <a:latin typeface="Cambria Math" panose="02040503050406030204" pitchFamily="18" charset="0"/>
                              </a:rPr>
                              <m:t>i</m:t>
                            </m:r>
                          </m:sub>
                          <m:sup>
                            <m:r>
                              <a:rPr lang="en-US" sz="1800" dirty="0">
                                <a:latin typeface="Cambria Math" panose="02040503050406030204" pitchFamily="18" charset="0"/>
                              </a:rPr>
                              <m:t>2</m:t>
                            </m:r>
                          </m:sup>
                        </m:sSubSup>
                        <m:r>
                          <a:rPr lang="en-US" sz="1800" dirty="0">
                            <a:latin typeface="Cambria Math" panose="02040503050406030204" pitchFamily="18" charset="0"/>
                          </a:rPr>
                          <m:t>+</m:t>
                        </m:r>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Q</m:t>
                            </m:r>
                          </m:e>
                          <m:sub>
                            <m:r>
                              <m:rPr>
                                <m:sty m:val="p"/>
                              </m:rPr>
                              <a:rPr lang="en-US" sz="1800" dirty="0">
                                <a:latin typeface="Cambria Math" panose="02040503050406030204" pitchFamily="18" charset="0"/>
                              </a:rPr>
                              <m:t>i</m:t>
                            </m:r>
                          </m:sub>
                          <m:sup>
                            <m:r>
                              <a:rPr lang="en-US" sz="1800" dirty="0">
                                <a:latin typeface="Cambria Math" panose="02040503050406030204" pitchFamily="18" charset="0"/>
                              </a:rPr>
                              <m:t>2</m:t>
                            </m:r>
                          </m:sup>
                        </m:sSubSup>
                      </m:num>
                      <m:den>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V</m:t>
                            </m:r>
                          </m:e>
                          <m:sub>
                            <m:r>
                              <m:rPr>
                                <m:sty m:val="p"/>
                              </m:rPr>
                              <a:rPr lang="en-US" sz="1800" dirty="0">
                                <a:latin typeface="Cambria Math" panose="02040503050406030204" pitchFamily="18" charset="0"/>
                              </a:rPr>
                              <m:t>i</m:t>
                            </m:r>
                          </m:sub>
                          <m:sup>
                            <m:r>
                              <a:rPr lang="en-US" sz="1800" dirty="0">
                                <a:latin typeface="Cambria Math" panose="02040503050406030204" pitchFamily="18" charset="0"/>
                              </a:rPr>
                              <m:t>2</m:t>
                            </m:r>
                          </m:sup>
                        </m:sSubSup>
                      </m:den>
                    </m:f>
                  </m:oMath>
                </a14:m>
                <a:r>
                  <a:rPr lang="en-US" sz="1800" dirty="0">
                    <a:latin typeface="Times New Roman" panose="02020603050405020304" pitchFamily="18" charset="0"/>
                    <a:cs typeface="Times New Roman" panose="02020603050405020304" pitchFamily="18" charset="0"/>
                  </a:rPr>
                  <a:t>) that make the problem nonlinear. </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There are several methods to linearize the nonlinear power loss terms:</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(1) Neglect the nonlinear terms </a:t>
                </a:r>
              </a:p>
              <a:p>
                <a:pPr algn="just"/>
                <a:r>
                  <a:rPr lang="en-US" sz="1800" dirty="0">
                    <a:latin typeface="Times New Roman" panose="02020603050405020304" pitchFamily="18" charset="0"/>
                    <a:cs typeface="Times New Roman" panose="02020603050405020304" pitchFamily="18" charset="0"/>
                  </a:rPr>
                  <a:t>The linearization is based on the fact that the nonlinear terms are much smaller than the linear terms. So that the nonlinear terms are neglected for the sake of developing efficient solution algorithms. </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However, it is noted that such linearization neglects an accurate calculation of power loss. </a:t>
                </a:r>
              </a:p>
              <a:p>
                <a:pPr algn="just"/>
                <a:endParaRPr lang="en-US" sz="1800"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2399" y="597254"/>
                <a:ext cx="8686800" cy="3639201"/>
              </a:xfrm>
              <a:prstGeom prst="rect">
                <a:avLst/>
              </a:prstGeom>
              <a:blipFill>
                <a:blip r:embed="rId2"/>
                <a:stretch>
                  <a:fillRect l="-561" t="-1005" r="-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78591" y="5456081"/>
                <a:ext cx="2269083" cy="259558"/>
              </a:xfrm>
              <a:prstGeom prst="rect">
                <a:avLst/>
              </a:prstGeom>
              <a:noFill/>
            </p:spPr>
            <p:txBody>
              <a:bodyPr wrap="none" lIns="0" tIns="0" rIns="0" bIns="0" rtlCol="0">
                <a:spAutoFit/>
              </a:bodyPr>
              <a:lstStyle/>
              <a:p>
                <a14:m>
                  <m:oMath xmlns:m="http://schemas.openxmlformats.org/officeDocument/2006/math">
                    <m:sSubSup>
                      <m:sSubSupPr>
                        <m:ctrlPr>
                          <a:rPr lang="en-US" sz="1600" i="1" dirty="0">
                            <a:latin typeface="Cambria Math" panose="02040503050406030204" pitchFamily="18" charset="0"/>
                          </a:rPr>
                        </m:ctrlPr>
                      </m:sSubSupPr>
                      <m:e>
                        <m:r>
                          <a:rPr lang="en-US" sz="1600" i="1" dirty="0">
                            <a:latin typeface="Cambria Math" panose="02040503050406030204" pitchFamily="18" charset="0"/>
                          </a:rPr>
                          <m:t>𝑉</m:t>
                        </m:r>
                      </m:e>
                      <m:sub>
                        <m:r>
                          <a:rPr lang="en-US" sz="1600" i="1" dirty="0">
                            <a:latin typeface="Cambria Math" panose="02040503050406030204" pitchFamily="18" charset="0"/>
                          </a:rPr>
                          <m:t>𝑖</m:t>
                        </m:r>
                        <m:r>
                          <a:rPr lang="en-US" sz="1600" i="1" dirty="0">
                            <a:latin typeface="Cambria Math" panose="02040503050406030204" pitchFamily="18" charset="0"/>
                          </a:rPr>
                          <m:t>+1</m:t>
                        </m:r>
                      </m:sub>
                      <m:sup>
                        <m:r>
                          <a:rPr lang="en-US" sz="1600" i="1" dirty="0">
                            <a:latin typeface="Cambria Math" panose="02040503050406030204" pitchFamily="18" charset="0"/>
                          </a:rPr>
                          <m:t>2</m:t>
                        </m:r>
                      </m:sup>
                    </m:sSubSup>
                    <m:r>
                      <a:rPr lang="en-US" sz="1600" i="1">
                        <a:latin typeface="Cambria Math" panose="02040503050406030204" pitchFamily="18" charset="0"/>
                      </a:rPr>
                      <m:t>=</m:t>
                    </m:r>
                    <m:sSubSup>
                      <m:sSubSupPr>
                        <m:ctrlPr>
                          <a:rPr lang="en-US" sz="1600" i="1" dirty="0">
                            <a:latin typeface="Cambria Math" panose="02040503050406030204" pitchFamily="18" charset="0"/>
                          </a:rPr>
                        </m:ctrlPr>
                      </m:sSubSupPr>
                      <m:e>
                        <m:r>
                          <a:rPr lang="en-US" sz="1600" i="1" dirty="0">
                            <a:latin typeface="Cambria Math" panose="02040503050406030204" pitchFamily="18" charset="0"/>
                          </a:rPr>
                          <m:t>𝑉</m:t>
                        </m:r>
                      </m:e>
                      <m:sub>
                        <m:r>
                          <a:rPr lang="en-US" sz="1600" i="1" dirty="0">
                            <a:latin typeface="Cambria Math" panose="02040503050406030204" pitchFamily="18" charset="0"/>
                          </a:rPr>
                          <m:t>𝑖</m:t>
                        </m:r>
                      </m:sub>
                      <m:sup>
                        <m:r>
                          <a:rPr lang="en-US" sz="1600" i="1" dirty="0">
                            <a:latin typeface="Cambria Math" panose="02040503050406030204" pitchFamily="18" charset="0"/>
                          </a:rPr>
                          <m:t>2</m:t>
                        </m:r>
                      </m:sup>
                    </m:sSubSup>
                    <m:r>
                      <a:rPr lang="en-US" sz="1600" dirty="0">
                        <a:latin typeface="Cambria Math" panose="02040503050406030204" pitchFamily="18" charset="0"/>
                      </a:rPr>
                      <m:t>−</m:t>
                    </m:r>
                  </m:oMath>
                </a14:m>
                <a:r>
                  <a:rPr lang="en-US" sz="1600" dirty="0"/>
                  <a:t>2</a:t>
                </a:r>
                <a14:m>
                  <m:oMath xmlns:m="http://schemas.openxmlformats.org/officeDocument/2006/math">
                    <m:d>
                      <m:dPr>
                        <m:ctrlPr>
                          <a:rPr lang="en-US" sz="1600" i="1">
                            <a:latin typeface="Cambria Math" panose="02040503050406030204" pitchFamily="18" charset="0"/>
                          </a:rPr>
                        </m:ctrlPr>
                      </m:dPr>
                      <m:e>
                        <m:sSub>
                          <m:sSubPr>
                            <m:ctrlPr>
                              <a:rPr lang="en-US" sz="1600" i="1" dirty="0">
                                <a:latin typeface="Cambria Math" panose="02040503050406030204" pitchFamily="18" charset="0"/>
                              </a:rPr>
                            </m:ctrlPr>
                          </m:sSubPr>
                          <m:e>
                            <m:r>
                              <a:rPr lang="en-US" sz="1600" i="1" dirty="0">
                                <a:latin typeface="Cambria Math" panose="02040503050406030204" pitchFamily="18" charset="0"/>
                              </a:rPr>
                              <m:t>𝑟</m:t>
                            </m:r>
                          </m:e>
                          <m:sub>
                            <m:r>
                              <a:rPr lang="en-US" sz="1600" i="1" dirty="0">
                                <a:latin typeface="Cambria Math" panose="02040503050406030204" pitchFamily="18" charset="0"/>
                              </a:rPr>
                              <m:t>𝑖</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𝑃</m:t>
                            </m:r>
                          </m:e>
                          <m:sub>
                            <m:r>
                              <a:rPr lang="en-US" sz="1600" i="1" dirty="0">
                                <a:latin typeface="Cambria Math" panose="02040503050406030204" pitchFamily="18" charset="0"/>
                              </a:rPr>
                              <m:t>𝑖</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𝑥</m:t>
                            </m:r>
                          </m:e>
                          <m:sub>
                            <m:r>
                              <a:rPr lang="en-US" sz="1600" i="1" dirty="0">
                                <a:latin typeface="Cambria Math" panose="02040503050406030204" pitchFamily="18" charset="0"/>
                              </a:rPr>
                              <m:t>𝑖</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𝑄</m:t>
                            </m:r>
                          </m:e>
                          <m:sub>
                            <m:r>
                              <a:rPr lang="en-US" sz="1600" i="1" dirty="0">
                                <a:latin typeface="Cambria Math" panose="02040503050406030204" pitchFamily="18" charset="0"/>
                              </a:rPr>
                              <m:t>𝑖</m:t>
                            </m:r>
                          </m:sub>
                        </m:sSub>
                      </m:e>
                    </m:d>
                  </m:oMath>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5678591" y="5456081"/>
                <a:ext cx="2269083" cy="259558"/>
              </a:xfrm>
              <a:prstGeom prst="rect">
                <a:avLst/>
              </a:prstGeom>
              <a:blipFill>
                <a:blip r:embed="rId3"/>
                <a:stretch>
                  <a:fillRect l="-3226" t="-18605" b="-46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43600" y="4083322"/>
                <a:ext cx="14714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𝑖</m:t>
                          </m:r>
                          <m:r>
                            <a:rPr lang="en-US" sz="1600" i="1">
                              <a:latin typeface="Cambria Math" panose="02040503050406030204" pitchFamily="18" charset="0"/>
                            </a:rPr>
                            <m:t>+1</m:t>
                          </m:r>
                        </m:sub>
                      </m:sSub>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943600" y="4083322"/>
                <a:ext cx="1471492" cy="246221"/>
              </a:xfrm>
              <a:prstGeom prst="rect">
                <a:avLst/>
              </a:prstGeom>
              <a:blipFill>
                <a:blip r:embed="rId4"/>
                <a:stretch>
                  <a:fillRect l="-2490" r="-415" b="-2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42309" y="4679541"/>
                <a:ext cx="170149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𝑖</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𝑖</m:t>
                          </m:r>
                          <m:r>
                            <a:rPr lang="en-US" sz="1600" i="1">
                              <a:latin typeface="Cambria Math" panose="02040503050406030204" pitchFamily="18" charset="0"/>
                            </a:rPr>
                            <m:t>+1</m:t>
                          </m:r>
                        </m:sub>
                      </m:sSub>
                    </m:oMath>
                  </m:oMathPara>
                </a14:m>
                <a:endParaRPr lang="en-US" sz="1600" dirty="0"/>
              </a:p>
              <a:p>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5842309" y="4679541"/>
                <a:ext cx="1701491"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0461" y="5456081"/>
                <a:ext cx="3840860" cy="452303"/>
              </a:xfrm>
              <a:prstGeom prst="rect">
                <a:avLst/>
              </a:prstGeom>
              <a:noFill/>
            </p:spPr>
            <p:txBody>
              <a:bodyPr wrap="none" lIns="0" tIns="0" rIns="0" bIns="0" rtlCol="0">
                <a:spAutoFit/>
              </a:bodyPr>
              <a:lstStyle/>
              <a:p>
                <a14:m>
                  <m:oMath xmlns:m="http://schemas.openxmlformats.org/officeDocument/2006/math">
                    <m:sSubSup>
                      <m:sSubSupPr>
                        <m:ctrlPr>
                          <a:rPr lang="en-US" sz="1600" i="1" dirty="0" smtClean="0">
                            <a:latin typeface="Cambria Math" panose="02040503050406030204" pitchFamily="18" charset="0"/>
                          </a:rPr>
                        </m:ctrlPr>
                      </m:sSubSupPr>
                      <m:e>
                        <m:r>
                          <a:rPr lang="en-US" sz="1600" b="0" i="1" dirty="0" smtClean="0">
                            <a:latin typeface="Cambria Math" panose="02040503050406030204" pitchFamily="18" charset="0"/>
                          </a:rPr>
                          <m:t>𝑉</m:t>
                        </m:r>
                      </m:e>
                      <m:sub>
                        <m:r>
                          <a:rPr lang="en-US" sz="1600" b="0" i="1" dirty="0" smtClean="0">
                            <a:latin typeface="Cambria Math" panose="02040503050406030204" pitchFamily="18" charset="0"/>
                          </a:rPr>
                          <m:t>𝑖</m:t>
                        </m:r>
                        <m:r>
                          <a:rPr lang="en-US" sz="1600" b="0" i="1" dirty="0" smtClean="0">
                            <a:latin typeface="Cambria Math" panose="02040503050406030204" pitchFamily="18" charset="0"/>
                          </a:rPr>
                          <m:t>+1</m:t>
                        </m:r>
                      </m:sub>
                      <m:sup>
                        <m:r>
                          <a:rPr lang="en-US" sz="1600" i="1" dirty="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i="1" dirty="0">
                            <a:latin typeface="Cambria Math" panose="02040503050406030204" pitchFamily="18" charset="0"/>
                          </a:rPr>
                        </m:ctrlPr>
                      </m:sSubSupPr>
                      <m:e>
                        <m:r>
                          <a:rPr lang="en-US" sz="1600" i="1" dirty="0">
                            <a:latin typeface="Cambria Math" panose="02040503050406030204" pitchFamily="18" charset="0"/>
                          </a:rPr>
                          <m:t>𝑉</m:t>
                        </m:r>
                      </m:e>
                      <m:sub>
                        <m:r>
                          <a:rPr lang="en-US" sz="1600" b="0" i="1" dirty="0" smtClean="0">
                            <a:latin typeface="Cambria Math" panose="02040503050406030204" pitchFamily="18" charset="0"/>
                          </a:rPr>
                          <m:t>𝑖</m:t>
                        </m:r>
                      </m:sub>
                      <m:sup>
                        <m:r>
                          <a:rPr lang="en-US" sz="1600" i="1" dirty="0">
                            <a:latin typeface="Cambria Math" panose="02040503050406030204" pitchFamily="18" charset="0"/>
                          </a:rPr>
                          <m:t>2</m:t>
                        </m:r>
                      </m:sup>
                    </m:sSubSup>
                    <m:r>
                      <a:rPr lang="en-US" sz="1600" b="0" i="0" dirty="0" smtClean="0">
                        <a:latin typeface="Cambria Math" panose="02040503050406030204" pitchFamily="18" charset="0"/>
                      </a:rPr>
                      <m:t>−</m:t>
                    </m:r>
                  </m:oMath>
                </a14:m>
                <a:r>
                  <a:rPr lang="en-US" sz="1600" dirty="0"/>
                  <a:t>2</a:t>
                </a:r>
                <a14:m>
                  <m:oMath xmlns:m="http://schemas.openxmlformats.org/officeDocument/2006/math">
                    <m:d>
                      <m:dPr>
                        <m:ctrlPr>
                          <a:rPr lang="en-US" sz="1600" i="1" smtClean="0">
                            <a:latin typeface="Cambria Math" panose="02040503050406030204" pitchFamily="18" charset="0"/>
                          </a:rPr>
                        </m:ctrlPr>
                      </m:dPr>
                      <m:e>
                        <m:sSub>
                          <m:sSubPr>
                            <m:ctrlPr>
                              <a:rPr lang="en-US" sz="1600" i="1" dirty="0">
                                <a:latin typeface="Cambria Math" panose="02040503050406030204" pitchFamily="18" charset="0"/>
                              </a:rPr>
                            </m:ctrlPr>
                          </m:sSubPr>
                          <m:e>
                            <m:r>
                              <a:rPr lang="en-US" sz="1600" i="1" dirty="0">
                                <a:latin typeface="Cambria Math" panose="02040503050406030204" pitchFamily="18" charset="0"/>
                              </a:rPr>
                              <m:t>𝑟</m:t>
                            </m:r>
                          </m:e>
                          <m:sub>
                            <m:r>
                              <a:rPr lang="en-US" sz="1600" b="0" i="1" dirty="0" smtClean="0">
                                <a:latin typeface="Cambria Math" panose="02040503050406030204" pitchFamily="18" charset="0"/>
                              </a:rPr>
                              <m:t>𝑖</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𝑃</m:t>
                            </m:r>
                          </m:e>
                          <m:sub>
                            <m:r>
                              <a:rPr lang="en-US" sz="1600" b="0" i="1" dirty="0" smtClean="0">
                                <a:latin typeface="Cambria Math" panose="02040503050406030204" pitchFamily="18" charset="0"/>
                              </a:rPr>
                              <m:t>𝑖</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𝑥</m:t>
                            </m:r>
                          </m:e>
                          <m:sub>
                            <m:r>
                              <a:rPr lang="en-US" sz="1600" b="0" i="1" dirty="0" smtClean="0">
                                <a:latin typeface="Cambria Math" panose="02040503050406030204" pitchFamily="18" charset="0"/>
                              </a:rPr>
                              <m:t>𝑖</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𝑄</m:t>
                            </m:r>
                          </m:e>
                          <m:sub>
                            <m:r>
                              <a:rPr lang="en-US" sz="1600" b="0" i="1" dirty="0" smtClean="0">
                                <a:latin typeface="Cambria Math" panose="02040503050406030204" pitchFamily="18" charset="0"/>
                              </a:rPr>
                              <m:t>𝑖</m:t>
                            </m:r>
                          </m:sub>
                        </m:sSub>
                      </m:e>
                    </m:d>
                    <m:r>
                      <a:rPr lang="en-US" sz="1600" b="0" i="0" dirty="0" smtClean="0">
                        <a:latin typeface="Cambria Math" panose="02040503050406030204" pitchFamily="18" charset="0"/>
                      </a:rPr>
                      <m:t>+</m:t>
                    </m:r>
                    <m:d>
                      <m:dPr>
                        <m:ctrlPr>
                          <a:rPr lang="en-US" sz="1600" i="1">
                            <a:latin typeface="Cambria Math" panose="02040503050406030204" pitchFamily="18" charset="0"/>
                          </a:rPr>
                        </m:ctrlPr>
                      </m:dPr>
                      <m:e>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r</m:t>
                            </m:r>
                          </m:e>
                          <m:sub>
                            <m:r>
                              <m:rPr>
                                <m:sty m:val="p"/>
                              </m:rPr>
                              <a:rPr lang="en-US" sz="1600" b="0" i="0" dirty="0" smtClean="0">
                                <a:latin typeface="Cambria Math" panose="02040503050406030204" pitchFamily="18" charset="0"/>
                              </a:rPr>
                              <m:t>i</m:t>
                            </m:r>
                          </m:sub>
                          <m:sup>
                            <m:r>
                              <a:rPr lang="en-US" sz="1600" i="0" dirty="0">
                                <a:latin typeface="Cambria Math" panose="02040503050406030204" pitchFamily="18" charset="0"/>
                              </a:rPr>
                              <m:t>2</m:t>
                            </m:r>
                          </m:sup>
                        </m:sSubSup>
                        <m:r>
                          <a:rPr lang="en-US" sz="160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x</m:t>
                            </m:r>
                          </m:e>
                          <m:sub>
                            <m:r>
                              <m:rPr>
                                <m:sty m:val="p"/>
                              </m:rPr>
                              <a:rPr lang="en-US" sz="1600" b="0" i="0" dirty="0" smtClean="0">
                                <a:latin typeface="Cambria Math" panose="02040503050406030204" pitchFamily="18" charset="0"/>
                              </a:rPr>
                              <m:t>i</m:t>
                            </m:r>
                          </m:sub>
                          <m:sup>
                            <m:r>
                              <a:rPr lang="en-US" sz="1600" i="0" dirty="0">
                                <a:latin typeface="Cambria Math" panose="02040503050406030204" pitchFamily="18" charset="0"/>
                              </a:rPr>
                              <m:t>2</m:t>
                            </m:r>
                          </m:sup>
                        </m:sSubSup>
                      </m:e>
                    </m:d>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P</m:t>
                            </m:r>
                          </m:e>
                          <m:sub>
                            <m:r>
                              <m:rPr>
                                <m:sty m:val="p"/>
                              </m:rPr>
                              <a:rPr lang="en-US" sz="1600" b="0" i="0" dirty="0" smtClean="0">
                                <a:latin typeface="Cambria Math" panose="02040503050406030204" pitchFamily="18" charset="0"/>
                              </a:rPr>
                              <m:t>i</m:t>
                            </m:r>
                          </m:sub>
                          <m:sup>
                            <m:r>
                              <a:rPr lang="en-US" sz="1600" i="0" dirty="0">
                                <a:latin typeface="Cambria Math" panose="02040503050406030204" pitchFamily="18" charset="0"/>
                              </a:rPr>
                              <m:t>2</m:t>
                            </m:r>
                          </m:sup>
                        </m:sSubSup>
                        <m:r>
                          <a:rPr lang="en-US" sz="160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Q</m:t>
                            </m:r>
                          </m:e>
                          <m:sub>
                            <m:r>
                              <m:rPr>
                                <m:sty m:val="p"/>
                              </m:rPr>
                              <a:rPr lang="en-US" sz="1600" b="0" i="0" dirty="0" smtClean="0">
                                <a:latin typeface="Cambria Math" panose="02040503050406030204" pitchFamily="18" charset="0"/>
                              </a:rPr>
                              <m:t>i</m:t>
                            </m:r>
                          </m:sub>
                          <m:sup>
                            <m:r>
                              <a:rPr lang="en-US" sz="160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V</m:t>
                            </m:r>
                          </m:e>
                          <m:sub>
                            <m:r>
                              <m:rPr>
                                <m:sty m:val="p"/>
                              </m:rPr>
                              <a:rPr lang="en-US" sz="1600" b="0" i="0" dirty="0" smtClean="0">
                                <a:latin typeface="Cambria Math" panose="02040503050406030204" pitchFamily="18" charset="0"/>
                              </a:rPr>
                              <m:t>i</m:t>
                            </m:r>
                          </m:sub>
                          <m:sup>
                            <m:r>
                              <a:rPr lang="en-US" sz="1600" i="0" dirty="0">
                                <a:latin typeface="Cambria Math" panose="02040503050406030204" pitchFamily="18" charset="0"/>
                              </a:rPr>
                              <m:t>2</m:t>
                            </m:r>
                          </m:sup>
                        </m:sSubSup>
                      </m:den>
                    </m:f>
                  </m:oMath>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310461" y="5456081"/>
                <a:ext cx="3840860" cy="452303"/>
              </a:xfrm>
              <a:prstGeom prst="rect">
                <a:avLst/>
              </a:prstGeom>
              <a:blipFill>
                <a:blip r:embed="rId6"/>
                <a:stretch>
                  <a:fillRect l="-1905" b="-9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28396" y="4030332"/>
                <a:ext cx="2585771" cy="5788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𝑖</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𝑖</m:t>
                          </m:r>
                          <m:r>
                            <a:rPr lang="en-US" sz="1600" i="1">
                              <a:latin typeface="Cambria Math" panose="02040503050406030204" pitchFamily="18" charset="0"/>
                            </a:rPr>
                            <m:t>+1</m:t>
                          </m:r>
                        </m:sub>
                      </m:sSub>
                      <m:r>
                        <a:rPr lang="en-US" sz="1600" b="0" i="0" smtClean="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r</m:t>
                          </m:r>
                        </m:e>
                        <m:sub>
                          <m:r>
                            <m:rPr>
                              <m:sty m:val="p"/>
                            </m:rPr>
                            <a:rPr lang="en-US" sz="1600" b="0" i="0" dirty="0" smtClean="0">
                              <a:latin typeface="Cambria Math" panose="02040503050406030204" pitchFamily="18" charset="0"/>
                            </a:rPr>
                            <m:t>i</m:t>
                          </m:r>
                        </m:sub>
                      </m:sSub>
                      <m:f>
                        <m:fPr>
                          <m:ctrlPr>
                            <a:rPr lang="en-US" sz="1600" i="1" dirty="0" smtClean="0">
                              <a:latin typeface="Cambria Math" panose="02040503050406030204" pitchFamily="18" charset="0"/>
                            </a:rPr>
                          </m:ctrlPr>
                        </m:fPr>
                        <m:num>
                          <m:sSubSup>
                            <m:sSubSupPr>
                              <m:ctrlPr>
                                <a:rPr lang="en-US" sz="1600" i="1" dirty="0" smtClean="0">
                                  <a:latin typeface="Cambria Math" panose="02040503050406030204" pitchFamily="18" charset="0"/>
                                </a:rPr>
                              </m:ctrlPr>
                            </m:sSubSupPr>
                            <m:e>
                              <m:r>
                                <m:rPr>
                                  <m:sty m:val="p"/>
                                </m:rPr>
                                <a:rPr lang="en-US" sz="1600" b="0" i="0" dirty="0" smtClean="0">
                                  <a:latin typeface="Cambria Math" panose="02040503050406030204" pitchFamily="18" charset="0"/>
                                </a:rPr>
                                <m:t>P</m:t>
                              </m:r>
                            </m:e>
                            <m:sub>
                              <m:r>
                                <m:rPr>
                                  <m:sty m:val="p"/>
                                </m:rPr>
                                <a:rPr lang="en-US" sz="1600" b="0" i="0" dirty="0" smtClean="0">
                                  <a:latin typeface="Cambria Math" panose="02040503050406030204" pitchFamily="18" charset="0"/>
                                </a:rPr>
                                <m:t>i</m:t>
                              </m:r>
                            </m:sub>
                            <m:sup>
                              <m:r>
                                <a:rPr lang="en-US" sz="1600" b="0" i="0" dirty="0" smtClean="0">
                                  <a:latin typeface="Cambria Math" panose="02040503050406030204" pitchFamily="18" charset="0"/>
                                </a:rPr>
                                <m:t>2</m:t>
                              </m:r>
                            </m:sup>
                          </m:sSubSup>
                          <m:r>
                            <a:rPr lang="en-US" sz="1600" b="0" i="0" dirty="0" smtClean="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Q</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V</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den>
                      </m:f>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28396" y="4030332"/>
                <a:ext cx="2585771" cy="5788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7808" y="4729688"/>
                <a:ext cx="2686248" cy="811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𝑖</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b="0" i="1" smtClean="0">
                              <a:latin typeface="Cambria Math" panose="02040503050406030204" pitchFamily="18" charset="0"/>
                            </a:rPr>
                            <m:t>𝑖</m:t>
                          </m:r>
                          <m:r>
                            <a:rPr lang="en-US" sz="1600" i="1">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x</m:t>
                          </m:r>
                        </m:e>
                        <m:sub>
                          <m:r>
                            <m:rPr>
                              <m:sty m:val="p"/>
                            </m:rPr>
                            <a:rPr lang="en-US" sz="1600" b="0" i="0" dirty="0" smtClean="0">
                              <a:latin typeface="Cambria Math" panose="02040503050406030204" pitchFamily="18" charset="0"/>
                            </a:rPr>
                            <m:t>i</m:t>
                          </m:r>
                        </m:sub>
                      </m:sSub>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P</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r>
                            <a:rPr lang="en-US" sz="1600" b="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Q</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V</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den>
                      </m:f>
                    </m:oMath>
                  </m:oMathPara>
                </a14:m>
                <a:endParaRPr lang="en-US" sz="1600" dirty="0"/>
              </a:p>
              <a:p>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808" y="4729688"/>
                <a:ext cx="2686248" cy="811954"/>
              </a:xfrm>
              <a:prstGeom prst="rect">
                <a:avLst/>
              </a:prstGeom>
              <a:blipFill>
                <a:blip r:embed="rId8"/>
                <a:stretch>
                  <a:fillRect/>
                </a:stretch>
              </a:blipFill>
            </p:spPr>
            <p:txBody>
              <a:bodyPr/>
              <a:lstStyle/>
              <a:p>
                <a:r>
                  <a:rPr lang="en-US">
                    <a:noFill/>
                  </a:rPr>
                  <a:t> </a:t>
                </a:r>
              </a:p>
            </p:txBody>
          </p:sp>
        </mc:Fallback>
      </mc:AlternateContent>
      <p:sp>
        <p:nvSpPr>
          <p:cNvPr id="12" name="Down Arrow 11"/>
          <p:cNvSpPr/>
          <p:nvPr/>
        </p:nvSpPr>
        <p:spPr bwMode="auto">
          <a:xfrm rot="16200000">
            <a:off x="4452419" y="4462126"/>
            <a:ext cx="484632" cy="70915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5151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6200" y="955536"/>
                <a:ext cx="8686800" cy="1369093"/>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(2) Piecewise linear formulation (more accurate)</a:t>
                </a:r>
              </a:p>
              <a:p>
                <a:pPr algn="just"/>
                <a:r>
                  <a:rPr lang="en-US" sz="1800" dirty="0">
                    <a:latin typeface="Times New Roman" panose="02020603050405020304" pitchFamily="18" charset="0"/>
                    <a:cs typeface="Times New Roman" panose="02020603050405020304" pitchFamily="18" charset="0"/>
                  </a:rPr>
                  <a:t>The quadratic calculation of branch active power losses (</a:t>
                </a:r>
                <a14:m>
                  <m:oMath xmlns:m="http://schemas.openxmlformats.org/officeDocument/2006/math">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𝑃</m:t>
                        </m:r>
                      </m:e>
                      <m:sub>
                        <m:r>
                          <a:rPr lang="en-US" sz="1800" i="1" dirty="0">
                            <a:latin typeface="Cambria Math" panose="02040503050406030204" pitchFamily="18" charset="0"/>
                          </a:rPr>
                          <m:t>𝑖</m:t>
                        </m:r>
                      </m:sub>
                      <m:sup>
                        <m:r>
                          <a:rPr lang="en-US" sz="1800" i="1" dirty="0">
                            <a:latin typeface="Cambria Math" panose="02040503050406030204" pitchFamily="18" charset="0"/>
                          </a:rPr>
                          <m:t>𝑙𝑜𝑠𝑠</m:t>
                        </m:r>
                      </m:sup>
                    </m:sSubSup>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m:rPr>
                            <m:sty m:val="p"/>
                          </m:rPr>
                          <a:rPr lang="en-US" sz="1800" dirty="0">
                            <a:latin typeface="Cambria Math" panose="02040503050406030204" pitchFamily="18" charset="0"/>
                          </a:rPr>
                          <m:t>r</m:t>
                        </m:r>
                      </m:e>
                      <m:sub>
                        <m:r>
                          <m:rPr>
                            <m:sty m:val="p"/>
                          </m:rPr>
                          <a:rPr lang="en-US" sz="1800" b="0" i="0" dirty="0" smtClean="0">
                            <a:latin typeface="Cambria Math" panose="02040503050406030204" pitchFamily="18" charset="0"/>
                          </a:rPr>
                          <m:t>i</m:t>
                        </m:r>
                      </m:sub>
                    </m:sSub>
                    <m:f>
                      <m:fPr>
                        <m:ctrlPr>
                          <a:rPr lang="en-US" sz="1800" i="1" dirty="0">
                            <a:latin typeface="Cambria Math" panose="02040503050406030204" pitchFamily="18" charset="0"/>
                          </a:rPr>
                        </m:ctrlPr>
                      </m:fPr>
                      <m:num>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P</m:t>
                            </m:r>
                          </m:e>
                          <m:sub>
                            <m:r>
                              <m:rPr>
                                <m:sty m:val="p"/>
                              </m:rPr>
                              <a:rPr lang="en-US" sz="1800" b="0" i="0" dirty="0" smtClean="0">
                                <a:latin typeface="Cambria Math" panose="02040503050406030204" pitchFamily="18" charset="0"/>
                              </a:rPr>
                              <m:t>i</m:t>
                            </m:r>
                          </m:sub>
                          <m:sup>
                            <m:r>
                              <a:rPr lang="en-US" sz="1800" dirty="0">
                                <a:latin typeface="Cambria Math" panose="02040503050406030204" pitchFamily="18" charset="0"/>
                              </a:rPr>
                              <m:t>2</m:t>
                            </m:r>
                          </m:sup>
                        </m:sSubSup>
                        <m:r>
                          <a:rPr lang="en-US" sz="1800" dirty="0">
                            <a:latin typeface="Cambria Math" panose="02040503050406030204" pitchFamily="18" charset="0"/>
                          </a:rPr>
                          <m:t>+</m:t>
                        </m:r>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Q</m:t>
                            </m:r>
                          </m:e>
                          <m:sub>
                            <m:r>
                              <m:rPr>
                                <m:sty m:val="p"/>
                              </m:rPr>
                              <a:rPr lang="en-US" sz="1800" b="0" i="0" dirty="0" smtClean="0">
                                <a:latin typeface="Cambria Math" panose="02040503050406030204" pitchFamily="18" charset="0"/>
                              </a:rPr>
                              <m:t>i</m:t>
                            </m:r>
                          </m:sub>
                          <m:sup>
                            <m:r>
                              <a:rPr lang="en-US" sz="1800" dirty="0">
                                <a:latin typeface="Cambria Math" panose="02040503050406030204" pitchFamily="18" charset="0"/>
                              </a:rPr>
                              <m:t>2</m:t>
                            </m:r>
                          </m:sup>
                        </m:sSubSup>
                      </m:num>
                      <m:den>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V</m:t>
                            </m:r>
                          </m:e>
                          <m:sub>
                            <m:r>
                              <m:rPr>
                                <m:sty m:val="p"/>
                              </m:rPr>
                              <a:rPr lang="en-US" sz="1800" b="0" i="0" dirty="0" smtClean="0">
                                <a:latin typeface="Cambria Math" panose="02040503050406030204" pitchFamily="18" charset="0"/>
                              </a:rPr>
                              <m:t>i</m:t>
                            </m:r>
                          </m:sub>
                          <m:sup>
                            <m:r>
                              <a:rPr lang="en-US" sz="1800" dirty="0">
                                <a:latin typeface="Cambria Math" panose="02040503050406030204" pitchFamily="18" charset="0"/>
                              </a:rPr>
                              <m:t>2</m:t>
                            </m:r>
                          </m:sup>
                        </m:sSubSup>
                      </m:den>
                    </m:f>
                  </m:oMath>
                </a14:m>
                <a:r>
                  <a:rPr lang="en-US" sz="1800" dirty="0">
                    <a:latin typeface="Times New Roman" panose="02020603050405020304" pitchFamily="18" charset="0"/>
                    <a:cs typeface="Times New Roman" panose="02020603050405020304" pitchFamily="18" charset="0"/>
                  </a:rPr>
                  <a:t>) and reactive power losses (</a:t>
                </a:r>
                <a14:m>
                  <m:oMath xmlns:m="http://schemas.openxmlformats.org/officeDocument/2006/math">
                    <m:sSub>
                      <m:sSubPr>
                        <m:ctrlPr>
                          <a:rPr lang="en-US" sz="1800" i="1" dirty="0">
                            <a:latin typeface="Cambria Math" panose="02040503050406030204" pitchFamily="18" charset="0"/>
                          </a:rPr>
                        </m:ctrlPr>
                      </m:sSubPr>
                      <m:e>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𝑄</m:t>
                            </m:r>
                          </m:e>
                          <m:sub>
                            <m:r>
                              <a:rPr lang="en-US" sz="1800" i="1" dirty="0">
                                <a:latin typeface="Cambria Math" panose="02040503050406030204" pitchFamily="18" charset="0"/>
                              </a:rPr>
                              <m:t>𝑖</m:t>
                            </m:r>
                          </m:sub>
                          <m:sup>
                            <m:r>
                              <a:rPr lang="en-US" sz="1800" i="1" dirty="0">
                                <a:latin typeface="Cambria Math" panose="02040503050406030204" pitchFamily="18" charset="0"/>
                              </a:rPr>
                              <m:t>𝑙𝑜𝑠𝑠</m:t>
                            </m:r>
                          </m:sup>
                        </m:sSubSup>
                        <m:r>
                          <a:rPr lang="en-US" sz="1800" i="1" dirty="0">
                            <a:latin typeface="Cambria Math" panose="02040503050406030204" pitchFamily="18" charset="0"/>
                          </a:rPr>
                          <m:t>=</m:t>
                        </m:r>
                        <m:r>
                          <m:rPr>
                            <m:sty m:val="p"/>
                          </m:rPr>
                          <a:rPr lang="en-US" sz="1800" dirty="0">
                            <a:latin typeface="Cambria Math" panose="02040503050406030204" pitchFamily="18" charset="0"/>
                          </a:rPr>
                          <m:t>x</m:t>
                        </m:r>
                      </m:e>
                      <m:sub>
                        <m:r>
                          <m:rPr>
                            <m:sty m:val="p"/>
                          </m:rPr>
                          <a:rPr lang="en-US" sz="1800" b="0" i="0" dirty="0" smtClean="0">
                            <a:latin typeface="Cambria Math" panose="02040503050406030204" pitchFamily="18" charset="0"/>
                          </a:rPr>
                          <m:t>i</m:t>
                        </m:r>
                      </m:sub>
                    </m:sSub>
                    <m:f>
                      <m:fPr>
                        <m:ctrlPr>
                          <a:rPr lang="en-US" sz="1800" i="1" dirty="0">
                            <a:latin typeface="Cambria Math" panose="02040503050406030204" pitchFamily="18" charset="0"/>
                          </a:rPr>
                        </m:ctrlPr>
                      </m:fPr>
                      <m:num>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P</m:t>
                            </m:r>
                          </m:e>
                          <m:sub>
                            <m:r>
                              <m:rPr>
                                <m:sty m:val="p"/>
                              </m:rPr>
                              <a:rPr lang="en-US" sz="1800" dirty="0">
                                <a:latin typeface="Cambria Math" panose="02040503050406030204" pitchFamily="18" charset="0"/>
                              </a:rPr>
                              <m:t>i</m:t>
                            </m:r>
                          </m:sub>
                          <m:sup>
                            <m:r>
                              <a:rPr lang="en-US" sz="1800" dirty="0">
                                <a:latin typeface="Cambria Math" panose="02040503050406030204" pitchFamily="18" charset="0"/>
                              </a:rPr>
                              <m:t>2</m:t>
                            </m:r>
                          </m:sup>
                        </m:sSubSup>
                        <m:r>
                          <a:rPr lang="en-US" sz="1800" dirty="0">
                            <a:latin typeface="Cambria Math" panose="02040503050406030204" pitchFamily="18" charset="0"/>
                          </a:rPr>
                          <m:t>+</m:t>
                        </m:r>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Q</m:t>
                            </m:r>
                          </m:e>
                          <m:sub>
                            <m:r>
                              <m:rPr>
                                <m:sty m:val="p"/>
                              </m:rPr>
                              <a:rPr lang="en-US" sz="1800" dirty="0">
                                <a:latin typeface="Cambria Math" panose="02040503050406030204" pitchFamily="18" charset="0"/>
                              </a:rPr>
                              <m:t>i</m:t>
                            </m:r>
                          </m:sub>
                          <m:sup>
                            <m:r>
                              <a:rPr lang="en-US" sz="1800" dirty="0">
                                <a:latin typeface="Cambria Math" panose="02040503050406030204" pitchFamily="18" charset="0"/>
                              </a:rPr>
                              <m:t>2</m:t>
                            </m:r>
                          </m:sup>
                        </m:sSubSup>
                      </m:num>
                      <m:den>
                        <m:sSubSup>
                          <m:sSubSupPr>
                            <m:ctrlPr>
                              <a:rPr lang="en-US" sz="1800" i="1" dirty="0">
                                <a:latin typeface="Cambria Math" panose="02040503050406030204" pitchFamily="18" charset="0"/>
                              </a:rPr>
                            </m:ctrlPr>
                          </m:sSubSupPr>
                          <m:e>
                            <m:r>
                              <m:rPr>
                                <m:sty m:val="p"/>
                              </m:rPr>
                              <a:rPr lang="en-US" sz="1800" dirty="0">
                                <a:latin typeface="Cambria Math" panose="02040503050406030204" pitchFamily="18" charset="0"/>
                              </a:rPr>
                              <m:t>V</m:t>
                            </m:r>
                          </m:e>
                          <m:sub>
                            <m:r>
                              <m:rPr>
                                <m:sty m:val="p"/>
                              </m:rPr>
                              <a:rPr lang="en-US" sz="1800" dirty="0">
                                <a:latin typeface="Cambria Math" panose="02040503050406030204" pitchFamily="18" charset="0"/>
                              </a:rPr>
                              <m:t>i</m:t>
                            </m:r>
                          </m:sub>
                          <m:sup>
                            <m:r>
                              <a:rPr lang="en-US" sz="1800" dirty="0">
                                <a:latin typeface="Cambria Math" panose="02040503050406030204" pitchFamily="18" charset="0"/>
                              </a:rPr>
                              <m:t>2</m:t>
                            </m:r>
                          </m:sup>
                        </m:sSubSup>
                      </m:den>
                    </m:f>
                  </m:oMath>
                </a14:m>
                <a:r>
                  <a:rPr lang="en-US" sz="1800" dirty="0">
                    <a:latin typeface="Times New Roman" panose="02020603050405020304" pitchFamily="18" charset="0"/>
                    <a:cs typeface="Times New Roman" panose="02020603050405020304" pitchFamily="18" charset="0"/>
                  </a:rPr>
                  <a:t>) can be linearized through piecewise linear formulation. </a:t>
                </a:r>
              </a:p>
            </p:txBody>
          </p:sp>
        </mc:Choice>
        <mc:Fallback xmlns="">
          <p:sp>
            <p:nvSpPr>
              <p:cNvPr id="3" name="TextBox 2"/>
              <p:cNvSpPr txBox="1">
                <a:spLocks noRot="1" noChangeAspect="1" noMove="1" noResize="1" noEditPoints="1" noAdjustHandles="1" noChangeArrowheads="1" noChangeShapeType="1" noTextEdit="1"/>
              </p:cNvSpPr>
              <p:nvPr/>
            </p:nvSpPr>
            <p:spPr>
              <a:xfrm>
                <a:off x="76200" y="955536"/>
                <a:ext cx="8686800" cy="1369093"/>
              </a:xfrm>
              <a:prstGeom prst="rect">
                <a:avLst/>
              </a:prstGeom>
              <a:blipFill>
                <a:blip r:embed="rId2"/>
                <a:stretch>
                  <a:fillRect l="-632" t="-2679" r="-561"/>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395843" y="2760569"/>
            <a:ext cx="3985719" cy="2048526"/>
          </a:xfrm>
          <a:prstGeom prst="rect">
            <a:avLst/>
          </a:prstGeom>
        </p:spPr>
      </p:pic>
      <p:sp>
        <p:nvSpPr>
          <p:cNvPr id="7" name="TextBox 6"/>
          <p:cNvSpPr txBox="1"/>
          <p:nvPr/>
        </p:nvSpPr>
        <p:spPr>
          <a:xfrm>
            <a:off x="1150222" y="4807840"/>
            <a:ext cx="2476960" cy="261610"/>
          </a:xfrm>
          <a:prstGeom prst="rect">
            <a:avLst/>
          </a:prstGeom>
          <a:noFill/>
        </p:spPr>
        <p:txBody>
          <a:bodyPr wrap="none" rtlCol="0">
            <a:spAutoFit/>
          </a:bodyPr>
          <a:lstStyle/>
          <a:p>
            <a:r>
              <a:rPr lang="en-US" sz="1100" dirty="0"/>
              <a:t>Fig.16 Piecewise Linear Formulation [7]</a:t>
            </a:r>
          </a:p>
        </p:txBody>
      </p:sp>
      <p:sp>
        <p:nvSpPr>
          <p:cNvPr id="9" name="Right Arrow 8"/>
          <p:cNvSpPr/>
          <p:nvPr/>
        </p:nvSpPr>
        <p:spPr bwMode="auto">
          <a:xfrm>
            <a:off x="4232014" y="3797916"/>
            <a:ext cx="1883576"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t>Linear equation slopes</a:t>
            </a:r>
            <a:endParaRPr kumimoji="0" lang="en-US" sz="1200" b="0" i="0" u="none" strike="noStrike" cap="none" normalizeH="0" baseline="0" dirty="0">
              <a:ln>
                <a:noFill/>
              </a:ln>
              <a:solidFill>
                <a:schemeClr val="tx1"/>
              </a:solidFill>
              <a:effectLst/>
            </a:endParaRPr>
          </a:p>
        </p:txBody>
      </p:sp>
      <p:sp>
        <p:nvSpPr>
          <p:cNvPr id="12" name="Title 1"/>
          <p:cNvSpPr>
            <a:spLocks noGrp="1"/>
          </p:cNvSpPr>
          <p:nvPr>
            <p:ph type="title"/>
          </p:nvPr>
        </p:nvSpPr>
        <p:spPr>
          <a:xfrm>
            <a:off x="76200" y="76200"/>
            <a:ext cx="7772400" cy="457200"/>
          </a:xfrm>
        </p:spPr>
        <p:txBody>
          <a:bodyPr/>
          <a:lstStyle/>
          <a:p>
            <a:r>
              <a:rPr lang="en-US" sz="2800" dirty="0">
                <a:latin typeface="Times New Roman" panose="02020603050405020304" pitchFamily="18" charset="0"/>
                <a:cs typeface="Times New Roman" panose="02020603050405020304" pitchFamily="18" charset="0"/>
              </a:rPr>
              <a:t>Fully Linearized </a:t>
            </a:r>
            <a:r>
              <a:rPr lang="en-US" sz="2800" dirty="0" err="1">
                <a:latin typeface="Times New Roman" panose="02020603050405020304" pitchFamily="18" charset="0"/>
                <a:cs typeface="Times New Roman" panose="02020603050405020304" pitchFamily="18" charset="0"/>
              </a:rPr>
              <a:t>Dist</a:t>
            </a:r>
            <a:r>
              <a:rPr lang="en-US" sz="2800" dirty="0">
                <a:latin typeface="Times New Roman" panose="02020603050405020304" pitchFamily="18" charset="0"/>
                <a:cs typeface="Times New Roman" panose="02020603050405020304" pitchFamily="18" charset="0"/>
              </a:rPr>
              <a:t>-Flow method (single phase)</a:t>
            </a:r>
          </a:p>
        </p:txBody>
      </p:sp>
      <p:sp>
        <p:nvSpPr>
          <p:cNvPr id="11" name="Rectangle 10"/>
          <p:cNvSpPr/>
          <p:nvPr/>
        </p:nvSpPr>
        <p:spPr>
          <a:xfrm>
            <a:off x="28832" y="5722607"/>
            <a:ext cx="9115168" cy="400110"/>
          </a:xfrm>
          <a:prstGeom prst="rect">
            <a:avLst/>
          </a:prstGeom>
        </p:spPr>
        <p:txBody>
          <a:bodyPr wrap="square">
            <a:spAutoFit/>
          </a:bodyPr>
          <a:lstStyle/>
          <a:p>
            <a:r>
              <a:rPr lang="en-US" sz="1000" dirty="0"/>
              <a:t>[7]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mc:AlternateContent xmlns:mc="http://schemas.openxmlformats.org/markup-compatibility/2006" xmlns:a14="http://schemas.microsoft.com/office/drawing/2010/main">
        <mc:Choice Requires="a14">
          <p:sp>
            <p:nvSpPr>
              <p:cNvPr id="14" name="Rectangle 13"/>
              <p:cNvSpPr/>
              <p:nvPr/>
            </p:nvSpPr>
            <p:spPr>
              <a:xfrm>
                <a:off x="4463672" y="2655317"/>
                <a:ext cx="1420261" cy="613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𝑓</m:t>
                          </m:r>
                        </m:e>
                        <m:sub>
                          <m:r>
                            <a:rPr lang="en-US" sz="1600" b="0" i="1" smtClean="0">
                              <a:latin typeface="Cambria Math" panose="02040503050406030204" pitchFamily="18" charset="0"/>
                            </a:rPr>
                            <m:t>𝑖</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𝑖</m:t>
                              </m:r>
                            </m:sub>
                          </m:sSub>
                        </m:num>
                        <m:den>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0</m:t>
                              </m:r>
                            </m:sub>
                            <m:sup>
                              <m:r>
                                <a:rPr lang="en-US" sz="1600" b="0" i="1" smtClean="0">
                                  <a:latin typeface="Cambria Math" panose="02040503050406030204" pitchFamily="18" charset="0"/>
                                </a:rPr>
                                <m:t>2</m:t>
                              </m:r>
                            </m:sup>
                          </m:sSubSup>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4463672" y="2655317"/>
                <a:ext cx="1420261" cy="6139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425778" y="3235702"/>
                <a:ext cx="1458155" cy="613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i="1">
                              <a:latin typeface="Cambria Math" panose="02040503050406030204" pitchFamily="18" charset="0"/>
                            </a:rPr>
                            <m:t>𝑖</m:t>
                          </m:r>
                        </m:sub>
                      </m:sSub>
                      <m:d>
                        <m:dPr>
                          <m:ctrlPr>
                            <a:rPr lang="en-US" sz="1600" i="1">
                              <a:latin typeface="Cambria Math" panose="02040503050406030204" pitchFamily="18" charset="0"/>
                            </a:rPr>
                          </m:ctrlPr>
                        </m:dPr>
                        <m:e>
                          <m:r>
                            <a:rPr lang="en-US" sz="1600" i="1">
                              <a:latin typeface="Cambria Math" panose="02040503050406030204" pitchFamily="18" charset="0"/>
                            </a:rPr>
                            <m:t>𝑥</m:t>
                          </m:r>
                        </m:e>
                      </m:d>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b="0" i="1" smtClean="0">
                                  <a:latin typeface="Cambria Math" panose="02040503050406030204" pitchFamily="18" charset="0"/>
                                </a:rPr>
                                <m:t>𝑋</m:t>
                              </m:r>
                            </m:e>
                            <m:sub>
                              <m:r>
                                <a:rPr lang="en-US" sz="1600" i="1">
                                  <a:latin typeface="Cambria Math" panose="02040503050406030204" pitchFamily="18" charset="0"/>
                                </a:rPr>
                                <m:t>𝑖</m:t>
                              </m:r>
                            </m:sub>
                          </m:sSub>
                        </m:num>
                        <m:den>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0</m:t>
                              </m:r>
                            </m:sub>
                            <m:sup>
                              <m:r>
                                <a:rPr lang="en-US" sz="1600" i="1">
                                  <a:latin typeface="Cambria Math" panose="02040503050406030204" pitchFamily="18" charset="0"/>
                                </a:rPr>
                                <m:t>2</m:t>
                              </m:r>
                            </m:sup>
                          </m:sSubSup>
                        </m:den>
                      </m:f>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4425778" y="3235702"/>
                <a:ext cx="1458155" cy="6139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86764" y="2729450"/>
                <a:ext cx="2198551" cy="633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𝑖𝑘</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𝑃</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m:t>
                                  </m:r>
                                  <m:r>
                                    <a:rPr lang="en-US" sz="1400" b="0" i="1" smtClean="0">
                                      <a:latin typeface="Cambria Math" panose="02040503050406030204" pitchFamily="18" charset="0"/>
                                    </a:rPr>
                                    <m:t>𝑘</m:t>
                                  </m:r>
                                  <m:r>
                                    <a:rPr lang="en-US" sz="1400" b="0" i="1" smtClean="0">
                                      <a:latin typeface="Cambria Math" panose="02040503050406030204" pitchFamily="18" charset="0"/>
                                    </a:rPr>
                                    <m:t>)</m:t>
                                  </m:r>
                                </m:sup>
                              </m:sSubSup>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−1</m:t>
                                  </m:r>
                                  <m:r>
                                    <a:rPr lang="en-US" sz="1400" i="1">
                                      <a:latin typeface="Cambria Math" panose="02040503050406030204" pitchFamily="18" charset="0"/>
                                    </a:rPr>
                                    <m:t>)</m:t>
                                  </m:r>
                                </m:sup>
                              </m:sSubSup>
                            </m:e>
                          </m:d>
                        </m:num>
                        <m:den>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−1</m:t>
                              </m:r>
                              <m:r>
                                <a:rPr lang="en-US" sz="1400" i="1">
                                  <a:latin typeface="Cambria Math" panose="02040503050406030204" pitchFamily="18" charset="0"/>
                                </a:rPr>
                                <m:t>)</m:t>
                              </m:r>
                            </m:sup>
                          </m:sSubSup>
                        </m:den>
                      </m:f>
                    </m:oMath>
                  </m:oMathPara>
                </a14:m>
                <a:endParaRPr lang="en-US"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586764" y="2729450"/>
                <a:ext cx="2198551" cy="6333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626229" y="3542677"/>
                <a:ext cx="2119619" cy="641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𝑖𝑙</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𝑄</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m:t>
                                  </m:r>
                                  <m:r>
                                    <a:rPr lang="en-US" sz="1400" b="0" i="1" smtClean="0">
                                      <a:latin typeface="Cambria Math" panose="02040503050406030204" pitchFamily="18" charset="0"/>
                                    </a:rPr>
                                    <m:t>𝑙</m:t>
                                  </m:r>
                                  <m:r>
                                    <a:rPr lang="en-US" sz="1400" b="0" i="1" smtClean="0">
                                      <a:latin typeface="Cambria Math" panose="02040503050406030204" pitchFamily="18" charset="0"/>
                                    </a:rPr>
                                    <m:t>)</m:t>
                                  </m:r>
                                </m:sup>
                              </m:sSubSup>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𝑓</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b="0" i="1" smtClean="0">
                                      <a:latin typeface="Cambria Math" panose="02040503050406030204" pitchFamily="18" charset="0"/>
                                    </a:rPr>
                                    <m:t>𝑙</m:t>
                                  </m:r>
                                  <m:r>
                                    <a:rPr lang="en-US" sz="1400" b="0" i="1" smtClean="0">
                                      <a:latin typeface="Cambria Math" panose="02040503050406030204" pitchFamily="18" charset="0"/>
                                    </a:rPr>
                                    <m:t>−1)</m:t>
                                  </m:r>
                                </m:sup>
                              </m:sSubSup>
                            </m:e>
                          </m:d>
                        </m:num>
                        <m:den>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b="0" i="1" smtClean="0">
                                  <a:latin typeface="Cambria Math" panose="02040503050406030204" pitchFamily="18" charset="0"/>
                                </a:rPr>
                                <m:t>𝑙</m:t>
                              </m:r>
                              <m:r>
                                <a:rPr lang="en-US" sz="1400" i="1">
                                  <a:latin typeface="Cambria Math" panose="02040503050406030204" pitchFamily="18" charset="0"/>
                                </a:rPr>
                                <m:t>)</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b="0" i="1" smtClean="0">
                                  <a:latin typeface="Cambria Math" panose="02040503050406030204" pitchFamily="18" charset="0"/>
                                </a:rPr>
                                <m:t>𝑙</m:t>
                              </m:r>
                              <m:r>
                                <a:rPr lang="en-US" sz="1400" b="0" i="1" smtClean="0">
                                  <a:latin typeface="Cambria Math" panose="02040503050406030204" pitchFamily="18" charset="0"/>
                                </a:rPr>
                                <m:t>−1)</m:t>
                              </m:r>
                            </m:sup>
                          </m:sSubSup>
                        </m:den>
                      </m:f>
                    </m:oMath>
                  </m:oMathPara>
                </a14:m>
                <a:endParaRPr lang="en-US"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626229" y="3542677"/>
                <a:ext cx="2119619" cy="6415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577663" y="4282548"/>
                <a:ext cx="2244332" cy="633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𝑖𝑘</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b="0" i="1" smtClean="0">
                                  <a:latin typeface="Cambria Math" panose="02040503050406030204" pitchFamily="18" charset="0"/>
                                </a:rPr>
                                <m:t>𝑔</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𝑃</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m:t>
                                  </m:r>
                                  <m:r>
                                    <a:rPr lang="en-US" sz="1400" b="0" i="1" smtClean="0">
                                      <a:latin typeface="Cambria Math" panose="02040503050406030204" pitchFamily="18" charset="0"/>
                                    </a:rPr>
                                    <m:t>𝑘</m:t>
                                  </m:r>
                                  <m:r>
                                    <a:rPr lang="en-US" sz="1400" b="0" i="1" smtClean="0">
                                      <a:latin typeface="Cambria Math" panose="02040503050406030204" pitchFamily="18" charset="0"/>
                                    </a:rPr>
                                    <m:t>)</m:t>
                                  </m:r>
                                </m:sup>
                              </m:sSubSup>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𝑔</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−1</m:t>
                                  </m:r>
                                  <m:r>
                                    <a:rPr lang="en-US" sz="1400" i="1">
                                      <a:latin typeface="Cambria Math" panose="02040503050406030204" pitchFamily="18" charset="0"/>
                                    </a:rPr>
                                    <m:t>)</m:t>
                                  </m:r>
                                </m:sup>
                              </m:sSubSup>
                            </m:e>
                          </m:d>
                        </m:num>
                        <m:den>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−1</m:t>
                              </m:r>
                              <m:r>
                                <a:rPr lang="en-US" sz="1400" i="1">
                                  <a:latin typeface="Cambria Math" panose="02040503050406030204" pitchFamily="18" charset="0"/>
                                </a:rPr>
                                <m:t>)</m:t>
                              </m:r>
                            </m:sup>
                          </m:sSubSup>
                        </m:den>
                      </m:f>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577663" y="4282548"/>
                <a:ext cx="2244332" cy="6333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622483" y="5030822"/>
                <a:ext cx="2199512" cy="641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𝑖𝑙</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b="0" i="1" smtClean="0">
                                  <a:latin typeface="Cambria Math" panose="02040503050406030204" pitchFamily="18" charset="0"/>
                                </a:rPr>
                                <m:t>𝑔</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𝑄</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m:t>
                                  </m:r>
                                  <m:r>
                                    <a:rPr lang="en-US" sz="1400" b="0" i="1" smtClean="0">
                                      <a:latin typeface="Cambria Math" panose="02040503050406030204" pitchFamily="18" charset="0"/>
                                    </a:rPr>
                                    <m:t>𝑙</m:t>
                                  </m:r>
                                  <m:r>
                                    <a:rPr lang="en-US" sz="1400" b="0" i="1" smtClean="0">
                                      <a:latin typeface="Cambria Math" panose="02040503050406030204" pitchFamily="18" charset="0"/>
                                    </a:rPr>
                                    <m:t>)</m:t>
                                  </m:r>
                                </m:sup>
                              </m:sSubSup>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𝑔</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b="0" i="1" smtClean="0">
                                      <a:latin typeface="Cambria Math" panose="02040503050406030204" pitchFamily="18" charset="0"/>
                                    </a:rPr>
                                    <m:t>𝑙</m:t>
                                  </m:r>
                                  <m:r>
                                    <a:rPr lang="en-US" sz="1400" b="0" i="1" smtClean="0">
                                      <a:latin typeface="Cambria Math" panose="02040503050406030204" pitchFamily="18" charset="0"/>
                                    </a:rPr>
                                    <m:t>−1)</m:t>
                                  </m:r>
                                </m:sup>
                              </m:sSubSup>
                            </m:e>
                          </m:d>
                        </m:num>
                        <m:den>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b="0" i="1" smtClean="0">
                                  <a:latin typeface="Cambria Math" panose="02040503050406030204" pitchFamily="18" charset="0"/>
                                </a:rPr>
                                <m:t>𝑙</m:t>
                              </m:r>
                              <m:r>
                                <a:rPr lang="en-US" sz="1400" i="1">
                                  <a:latin typeface="Cambria Math" panose="02040503050406030204" pitchFamily="18" charset="0"/>
                                </a:rPr>
                                <m:t>)</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b="0" i="1" smtClean="0">
                                  <a:latin typeface="Cambria Math" panose="02040503050406030204" pitchFamily="18" charset="0"/>
                                </a:rPr>
                                <m:t>𝑙</m:t>
                              </m:r>
                              <m:r>
                                <a:rPr lang="en-US" sz="1400" b="0" i="1" smtClean="0">
                                  <a:latin typeface="Cambria Math" panose="02040503050406030204" pitchFamily="18" charset="0"/>
                                </a:rPr>
                                <m:t>−1)</m:t>
                              </m:r>
                            </m:sup>
                          </m:sSubSup>
                        </m:den>
                      </m:f>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622483" y="5030822"/>
                <a:ext cx="2199512" cy="641586"/>
              </a:xfrm>
              <a:prstGeom prst="rect">
                <a:avLst/>
              </a:prstGeom>
              <a:blipFill>
                <a:blip r:embed="rId9"/>
                <a:stretch>
                  <a:fillRect/>
                </a:stretch>
              </a:blipFill>
            </p:spPr>
            <p:txBody>
              <a:bodyPr/>
              <a:lstStyle/>
              <a:p>
                <a:r>
                  <a:rPr lang="en-US">
                    <a:noFill/>
                  </a:rPr>
                  <a:t> </a:t>
                </a:r>
              </a:p>
            </p:txBody>
          </p:sp>
        </mc:Fallback>
      </mc:AlternateContent>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95756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45</a:t>
            </a:fld>
            <a:endParaRPr lang="en-US" dirty="0"/>
          </a:p>
        </p:txBody>
      </p:sp>
      <p:sp>
        <p:nvSpPr>
          <p:cNvPr id="12" name="TextBox 11"/>
          <p:cNvSpPr txBox="1"/>
          <p:nvPr/>
        </p:nvSpPr>
        <p:spPr>
          <a:xfrm>
            <a:off x="172944" y="592482"/>
            <a:ext cx="4493538" cy="369332"/>
          </a:xfrm>
          <a:prstGeom prst="rect">
            <a:avLst/>
          </a:prstGeom>
          <a:noFill/>
        </p:spPr>
        <p:txBody>
          <a:bodyPr wrap="none" rtlCol="0">
            <a:spAutoFit/>
          </a:bodyPr>
          <a:lstStyle/>
          <a:p>
            <a:r>
              <a:rPr lang="en-US" sz="1800" dirty="0"/>
              <a:t>Linear calculation for the complex power loss:</a:t>
            </a:r>
            <a:endParaRPr lang="en-US" sz="1800" i="1" dirty="0"/>
          </a:p>
        </p:txBody>
      </p:sp>
      <p:sp>
        <p:nvSpPr>
          <p:cNvPr id="20" name="TextBox 19"/>
          <p:cNvSpPr txBox="1"/>
          <p:nvPr/>
        </p:nvSpPr>
        <p:spPr>
          <a:xfrm>
            <a:off x="172944" y="2362200"/>
            <a:ext cx="7468711" cy="369332"/>
          </a:xfrm>
          <a:prstGeom prst="rect">
            <a:avLst/>
          </a:prstGeom>
          <a:noFill/>
        </p:spPr>
        <p:txBody>
          <a:bodyPr wrap="none" rtlCol="0">
            <a:spAutoFit/>
          </a:bodyPr>
          <a:lstStyle/>
          <a:p>
            <a:r>
              <a:rPr lang="en-US" sz="1800" dirty="0"/>
              <a:t>Piecewise power flow variable can vary only within its corresponding interval:</a:t>
            </a:r>
            <a:endParaRPr lang="en-US" sz="1800" i="1" dirty="0"/>
          </a:p>
        </p:txBody>
      </p:sp>
      <p:sp>
        <p:nvSpPr>
          <p:cNvPr id="11" name="Title 1"/>
          <p:cNvSpPr txBox="1">
            <a:spLocks/>
          </p:cNvSpPr>
          <p:nvPr/>
        </p:nvSpPr>
        <p:spPr bwMode="auto">
          <a:xfrm>
            <a:off x="76200" y="762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Fully Linearized </a:t>
            </a:r>
            <a:r>
              <a:rPr lang="en-US" sz="2800" kern="0" dirty="0" err="1">
                <a:latin typeface="Times New Roman" panose="02020603050405020304" pitchFamily="18" charset="0"/>
                <a:cs typeface="Times New Roman" panose="02020603050405020304" pitchFamily="18" charset="0"/>
              </a:rPr>
              <a:t>Dist</a:t>
            </a:r>
            <a:r>
              <a:rPr lang="en-US" sz="2800" kern="0" dirty="0">
                <a:latin typeface="Times New Roman" panose="02020603050405020304" pitchFamily="18" charset="0"/>
                <a:cs typeface="Times New Roman" panose="02020603050405020304" pitchFamily="18" charset="0"/>
              </a:rPr>
              <a:t>-Flow </a:t>
            </a:r>
            <a:r>
              <a:rPr lang="en-US" sz="2800" dirty="0">
                <a:latin typeface="Times New Roman" panose="02020603050405020304" pitchFamily="18" charset="0"/>
                <a:cs typeface="Times New Roman" panose="02020603050405020304" pitchFamily="18" charset="0"/>
              </a:rPr>
              <a:t>method (single phase)</a:t>
            </a:r>
            <a:endParaRPr lang="en-US" sz="2800" kern="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341656" y="1004650"/>
                <a:ext cx="4604850"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i="1">
                              <a:latin typeface="Cambria Math" panose="02040503050406030204" pitchFamily="18" charset="0"/>
                            </a:rPr>
                            <m:t>𝑖</m:t>
                          </m:r>
                        </m:sub>
                        <m:sup>
                          <m:r>
                            <a:rPr lang="en-US" sz="1600" b="0" i="1" smtClean="0">
                              <a:latin typeface="Cambria Math" panose="02040503050406030204" pitchFamily="18" charset="0"/>
                            </a:rPr>
                            <m:t>𝑙𝑜𝑠𝑠</m:t>
                          </m:r>
                        </m:sup>
                      </m:sSubSup>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𝐾</m:t>
                              </m:r>
                            </m:e>
                            <m:sub>
                              <m:r>
                                <a:rPr lang="en-US" sz="1600" b="0" i="1" smtClean="0">
                                  <a:latin typeface="Cambria Math" panose="02040503050406030204" pitchFamily="18" charset="0"/>
                                  <a:ea typeface="Cambria Math" panose="02040503050406030204" pitchFamily="18" charset="0"/>
                                </a:rPr>
                                <m:t>𝑖</m:t>
                              </m:r>
                            </m:sub>
                          </m:sSub>
                        </m:sub>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𝑘</m:t>
                                  </m:r>
                                </m:sub>
                                <m:sup>
                                  <m:r>
                                    <a:rPr lang="en-US" sz="1600" b="0" i="1" smtClean="0">
                                      <a:latin typeface="Cambria Math" panose="02040503050406030204" pitchFamily="18" charset="0"/>
                                    </a:rPr>
                                    <m:t>∗</m:t>
                                  </m:r>
                                </m:sup>
                              </m:sSubSup>
                            </m:e>
                          </m:d>
                          <m:r>
                            <a:rPr lang="en-US" sz="1600" b="0" i="1" smtClean="0">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b="0" i="1" smtClean="0">
                                  <a:latin typeface="Cambria Math" panose="02040503050406030204" pitchFamily="18" charset="0"/>
                                </a:rPr>
                                <m:t>𝑙</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𝐿</m:t>
                                  </m:r>
                                </m:e>
                                <m:sub>
                                  <m:r>
                                    <a:rPr lang="en-US" sz="1600" i="1">
                                      <a:latin typeface="Cambria Math" panose="02040503050406030204" pitchFamily="18" charset="0"/>
                                      <a:ea typeface="Cambria Math" panose="02040503050406030204" pitchFamily="18" charset="0"/>
                                    </a:rPr>
                                    <m:t>𝑖</m:t>
                                  </m:r>
                                </m:sub>
                              </m:sSub>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𝑏</m:t>
                                  </m:r>
                                </m:e>
                                <m:sub>
                                  <m:r>
                                    <a:rPr lang="en-US" sz="1600" i="1">
                                      <a:latin typeface="Cambria Math" panose="02040503050406030204" pitchFamily="18" charset="0"/>
                                    </a:rPr>
                                    <m:t>𝑖</m:t>
                                  </m:r>
                                  <m:r>
                                    <a:rPr lang="en-US" sz="1600" i="1">
                                      <a:latin typeface="Cambria Math" panose="02040503050406030204" pitchFamily="18" charset="0"/>
                                    </a:rPr>
                                    <m:t>,</m:t>
                                  </m:r>
                                  <m:r>
                                    <a:rPr lang="en-US" sz="1600" b="0" i="1" smtClean="0">
                                      <a:latin typeface="Cambria Math" panose="02040503050406030204" pitchFamily="18" charset="0"/>
                                    </a:rPr>
                                    <m:t>𝑙</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𝑖</m:t>
                                      </m:r>
                                      <m:r>
                                        <a:rPr lang="en-US" sz="1600" i="1">
                                          <a:latin typeface="Cambria Math" panose="02040503050406030204" pitchFamily="18" charset="0"/>
                                        </a:rPr>
                                        <m:t>,</m:t>
                                      </m:r>
                                      <m:r>
                                        <a:rPr lang="en-US" sz="1600" b="0" i="1" smtClean="0">
                                          <a:latin typeface="Cambria Math" panose="02040503050406030204" pitchFamily="18" charset="0"/>
                                        </a:rPr>
                                        <m:t>𝑙</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𝑖</m:t>
                                      </m:r>
                                      <m:r>
                                        <a:rPr lang="en-US" sz="1600" i="1">
                                          <a:latin typeface="Cambria Math" panose="02040503050406030204" pitchFamily="18" charset="0"/>
                                        </a:rPr>
                                        <m:t>,</m:t>
                                      </m:r>
                                      <m:r>
                                        <a:rPr lang="en-US" sz="1600" b="0" i="1" smtClean="0">
                                          <a:latin typeface="Cambria Math" panose="02040503050406030204" pitchFamily="18" charset="0"/>
                                        </a:rPr>
                                        <m:t>𝑙</m:t>
                                      </m:r>
                                    </m:sub>
                                    <m:sup>
                                      <m:r>
                                        <a:rPr lang="en-US" sz="1600" i="1">
                                          <a:latin typeface="Cambria Math" panose="02040503050406030204" pitchFamily="18" charset="0"/>
                                        </a:rPr>
                                        <m:t>∗</m:t>
                                      </m:r>
                                    </m:sup>
                                  </m:sSubSup>
                                </m:e>
                              </m:d>
                            </m:e>
                          </m:nary>
                        </m:e>
                      </m:nary>
                    </m:oMath>
                  </m:oMathPara>
                </a14:m>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2341656" y="1004650"/>
                <a:ext cx="4604850" cy="7219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86000" y="1644192"/>
                <a:ext cx="4604850"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𝑖</m:t>
                          </m:r>
                        </m:sub>
                        <m:sup>
                          <m:r>
                            <a:rPr lang="en-US" sz="1600" b="0" i="1" smtClean="0">
                              <a:latin typeface="Cambria Math" panose="02040503050406030204" pitchFamily="18" charset="0"/>
                            </a:rPr>
                            <m:t>𝑙𝑜𝑠𝑠</m:t>
                          </m:r>
                        </m:sup>
                      </m:sSubSup>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𝐾</m:t>
                              </m:r>
                            </m:e>
                            <m:sub>
                              <m:r>
                                <a:rPr lang="en-US" sz="1600" b="0" i="1" smtClean="0">
                                  <a:latin typeface="Cambria Math" panose="02040503050406030204" pitchFamily="18" charset="0"/>
                                  <a:ea typeface="Cambria Math" panose="02040503050406030204" pitchFamily="18" charset="0"/>
                                </a:rPr>
                                <m:t>𝑖</m:t>
                              </m:r>
                            </m:sub>
                          </m:sSub>
                        </m:sub>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𝑘</m:t>
                                  </m:r>
                                </m:sub>
                                <m:sup>
                                  <m:r>
                                    <a:rPr lang="en-US" sz="1600" b="0" i="1" smtClean="0">
                                      <a:latin typeface="Cambria Math" panose="02040503050406030204" pitchFamily="18" charset="0"/>
                                    </a:rPr>
                                    <m:t>∗</m:t>
                                  </m:r>
                                </m:sup>
                              </m:sSubSup>
                            </m:e>
                          </m:d>
                          <m:r>
                            <a:rPr lang="en-US" sz="1600" b="0" i="1" smtClean="0">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b="0" i="1" smtClean="0">
                                  <a:latin typeface="Cambria Math" panose="02040503050406030204" pitchFamily="18" charset="0"/>
                                </a:rPr>
                                <m:t>𝑙</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𝐿</m:t>
                                  </m:r>
                                </m:e>
                                <m:sub>
                                  <m:r>
                                    <a:rPr lang="en-US" sz="1600" i="1">
                                      <a:latin typeface="Cambria Math" panose="02040503050406030204" pitchFamily="18" charset="0"/>
                                      <a:ea typeface="Cambria Math" panose="02040503050406030204" pitchFamily="18" charset="0"/>
                                    </a:rPr>
                                    <m:t>𝑖</m:t>
                                  </m:r>
                                </m:sub>
                              </m:sSub>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𝑑</m:t>
                                  </m:r>
                                </m:e>
                                <m:sub>
                                  <m:r>
                                    <a:rPr lang="en-US" sz="1600" i="1">
                                      <a:latin typeface="Cambria Math" panose="02040503050406030204" pitchFamily="18" charset="0"/>
                                    </a:rPr>
                                    <m:t>𝑖</m:t>
                                  </m:r>
                                  <m:r>
                                    <a:rPr lang="en-US" sz="1600" i="1">
                                      <a:latin typeface="Cambria Math" panose="02040503050406030204" pitchFamily="18" charset="0"/>
                                    </a:rPr>
                                    <m:t>,</m:t>
                                  </m:r>
                                  <m:r>
                                    <a:rPr lang="en-US" sz="1600" b="0" i="1" smtClean="0">
                                      <a:latin typeface="Cambria Math" panose="02040503050406030204" pitchFamily="18" charset="0"/>
                                    </a:rPr>
                                    <m:t>𝑙</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𝑖</m:t>
                                      </m:r>
                                      <m:r>
                                        <a:rPr lang="en-US" sz="1600" i="1">
                                          <a:latin typeface="Cambria Math" panose="02040503050406030204" pitchFamily="18" charset="0"/>
                                        </a:rPr>
                                        <m:t>,</m:t>
                                      </m:r>
                                      <m:r>
                                        <a:rPr lang="en-US" sz="1600" b="0" i="1" smtClean="0">
                                          <a:latin typeface="Cambria Math" panose="02040503050406030204" pitchFamily="18" charset="0"/>
                                        </a:rPr>
                                        <m:t>𝑙</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𝑖</m:t>
                                      </m:r>
                                      <m:r>
                                        <a:rPr lang="en-US" sz="1600" i="1">
                                          <a:latin typeface="Cambria Math" panose="02040503050406030204" pitchFamily="18" charset="0"/>
                                        </a:rPr>
                                        <m:t>,</m:t>
                                      </m:r>
                                      <m:r>
                                        <a:rPr lang="en-US" sz="1600" b="0" i="1" smtClean="0">
                                          <a:latin typeface="Cambria Math" panose="02040503050406030204" pitchFamily="18" charset="0"/>
                                        </a:rPr>
                                        <m:t>𝑙</m:t>
                                      </m:r>
                                    </m:sub>
                                    <m:sup>
                                      <m:r>
                                        <a:rPr lang="en-US" sz="1600" i="1">
                                          <a:latin typeface="Cambria Math" panose="02040503050406030204" pitchFamily="18" charset="0"/>
                                        </a:rPr>
                                        <m:t>∗</m:t>
                                      </m:r>
                                    </m:sup>
                                  </m:sSubSup>
                                </m:e>
                              </m:d>
                            </m:e>
                          </m:nary>
                        </m:e>
                      </m:nary>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2286000" y="1644192"/>
                <a:ext cx="4604850" cy="721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4642" y="2771040"/>
                <a:ext cx="1914563" cy="366511"/>
              </a:xfrm>
              <a:prstGeom prst="rect">
                <a:avLst/>
              </a:prstGeom>
            </p:spPr>
            <p:txBody>
              <a:bodyPr wrap="none">
                <a:spAutoFit/>
              </a:bodyPr>
              <a:lstStyle/>
              <a:p>
                <a:r>
                  <a:rPr lang="en-US" sz="1400" dirty="0"/>
                  <a:t>0</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𝑃</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𝑘</m:t>
                        </m:r>
                      </m:sub>
                    </m:sSub>
                    <m:r>
                      <a:rPr lang="en-US" sz="1400" i="1" smtClean="0">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e>
                        </m:d>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−1</m:t>
                        </m:r>
                        <m:r>
                          <a:rPr lang="en-US" sz="1400" i="1">
                            <a:latin typeface="Cambria Math" panose="02040503050406030204" pitchFamily="18" charset="0"/>
                          </a:rPr>
                          <m:t>)</m:t>
                        </m:r>
                      </m:sup>
                    </m:sSubSup>
                  </m:oMath>
                </a14:m>
                <a:endParaRPr lang="en-US" sz="1400" dirty="0"/>
              </a:p>
            </p:txBody>
          </p:sp>
        </mc:Choice>
        <mc:Fallback xmlns="">
          <p:sp>
            <p:nvSpPr>
              <p:cNvPr id="7" name="Rectangle 6"/>
              <p:cNvSpPr>
                <a:spLocks noRot="1" noChangeAspect="1" noMove="1" noResize="1" noEditPoints="1" noAdjustHandles="1" noChangeArrowheads="1" noChangeShapeType="1" noTextEdit="1"/>
              </p:cNvSpPr>
              <p:nvPr/>
            </p:nvSpPr>
            <p:spPr>
              <a:xfrm>
                <a:off x="1194642" y="2771040"/>
                <a:ext cx="1914563" cy="366511"/>
              </a:xfrm>
              <a:prstGeom prst="rect">
                <a:avLst/>
              </a:prstGeom>
              <a:blipFill>
                <a:blip r:embed="rId4"/>
                <a:stretch>
                  <a:fillRect l="-955"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94642" y="3137551"/>
                <a:ext cx="1964449" cy="368562"/>
              </a:xfrm>
              <a:prstGeom prst="rect">
                <a:avLst/>
              </a:prstGeom>
            </p:spPr>
            <p:txBody>
              <a:bodyPr wrap="none">
                <a:spAutoFit/>
              </a:bodyPr>
              <a:lstStyle/>
              <a:p>
                <a14:m>
                  <m:oMath xmlns:m="http://schemas.openxmlformats.org/officeDocument/2006/math">
                    <m:sSubSup>
                      <m:sSubSupPr>
                        <m:ctrlPr>
                          <a:rPr lang="en-US" sz="1400" i="1" smtClean="0">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b="0" i="1" smtClean="0">
                                <a:latin typeface="Cambria Math" panose="02040503050406030204" pitchFamily="18" charset="0"/>
                              </a:rPr>
                              <m:t>−1</m:t>
                            </m:r>
                          </m:e>
                        </m:d>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𝑘</m:t>
                        </m:r>
                      </m:sub>
                      <m:sup>
                        <m:r>
                          <a:rPr lang="en-US" sz="1400" b="0" i="1" smtClean="0">
                            <a:latin typeface="Cambria Math" panose="02040503050406030204" pitchFamily="18" charset="0"/>
                          </a:rPr>
                          <m:t>∗</m:t>
                        </m:r>
                      </m:sup>
                    </m:sSubSup>
                    <m:r>
                      <a:rPr lang="en-US" sz="1400" i="1" smtClean="0">
                        <a:latin typeface="Cambria Math" panose="02040503050406030204" pitchFamily="18" charset="0"/>
                        <a:ea typeface="Cambria Math" panose="02040503050406030204" pitchFamily="18" charset="0"/>
                      </a:rPr>
                      <m:t>≤</m:t>
                    </m:r>
                  </m:oMath>
                </a14:m>
                <a:r>
                  <a:rPr lang="en-US" sz="1400" dirty="0"/>
                  <a:t>0</a:t>
                </a:r>
              </a:p>
            </p:txBody>
          </p:sp>
        </mc:Choice>
        <mc:Fallback xmlns="">
          <p:sp>
            <p:nvSpPr>
              <p:cNvPr id="13" name="Rectangle 12"/>
              <p:cNvSpPr>
                <a:spLocks noRot="1" noChangeAspect="1" noMove="1" noResize="1" noEditPoints="1" noAdjustHandles="1" noChangeArrowheads="1" noChangeShapeType="1" noTextEdit="1"/>
              </p:cNvSpPr>
              <p:nvPr/>
            </p:nvSpPr>
            <p:spPr>
              <a:xfrm>
                <a:off x="1194642" y="3137551"/>
                <a:ext cx="1964449" cy="368562"/>
              </a:xfrm>
              <a:prstGeom prst="rect">
                <a:avLst/>
              </a:prstGeom>
              <a:blipFill>
                <a:blip r:embed="rId5"/>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257800" y="2762310"/>
                <a:ext cx="1900777" cy="366511"/>
              </a:xfrm>
              <a:prstGeom prst="rect">
                <a:avLst/>
              </a:prstGeom>
            </p:spPr>
            <p:txBody>
              <a:bodyPr wrap="none">
                <a:spAutoFit/>
              </a:bodyPr>
              <a:lstStyle/>
              <a:p>
                <a:r>
                  <a:rPr lang="en-US" sz="1400" dirty="0"/>
                  <a:t>0</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𝑄</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𝑘</m:t>
                        </m:r>
                      </m:sub>
                    </m:sSub>
                    <m:r>
                      <a:rPr lang="en-US" sz="1400" i="1" smtClean="0">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𝑙</m:t>
                            </m:r>
                          </m:e>
                        </m:d>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b="0" i="1" smtClean="0">
                            <a:latin typeface="Cambria Math" panose="02040503050406030204" pitchFamily="18" charset="0"/>
                          </a:rPr>
                          <m:t>𝑙</m:t>
                        </m:r>
                        <m:r>
                          <a:rPr lang="en-US" sz="1400" b="0" i="1" smtClean="0">
                            <a:latin typeface="Cambria Math" panose="02040503050406030204" pitchFamily="18" charset="0"/>
                          </a:rPr>
                          <m:t>−1)</m:t>
                        </m:r>
                      </m:sup>
                    </m:sSubSup>
                  </m:oMath>
                </a14:m>
                <a:endParaRPr lang="en-US" sz="1400" dirty="0"/>
              </a:p>
            </p:txBody>
          </p:sp>
        </mc:Choice>
        <mc:Fallback xmlns="">
          <p:sp>
            <p:nvSpPr>
              <p:cNvPr id="14" name="Rectangle 13"/>
              <p:cNvSpPr>
                <a:spLocks noRot="1" noChangeAspect="1" noMove="1" noResize="1" noEditPoints="1" noAdjustHandles="1" noChangeArrowheads="1" noChangeShapeType="1" noTextEdit="1"/>
              </p:cNvSpPr>
              <p:nvPr/>
            </p:nvSpPr>
            <p:spPr>
              <a:xfrm>
                <a:off x="5257800" y="2762310"/>
                <a:ext cx="1900777" cy="366511"/>
              </a:xfrm>
              <a:prstGeom prst="rect">
                <a:avLst/>
              </a:prstGeom>
              <a:blipFill>
                <a:blip r:embed="rId6"/>
                <a:stretch>
                  <a:fillRect l="-96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257800" y="3128821"/>
                <a:ext cx="1950662" cy="368562"/>
              </a:xfrm>
              <a:prstGeom prst="rect">
                <a:avLst/>
              </a:prstGeom>
            </p:spPr>
            <p:txBody>
              <a:bodyPr wrap="none">
                <a:spAutoFit/>
              </a:bodyPr>
              <a:lstStyle/>
              <a:p>
                <a14:m>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d>
                          <m:dPr>
                            <m:ctrlPr>
                              <a:rPr lang="en-US" sz="1400" i="1">
                                <a:latin typeface="Cambria Math" panose="02040503050406030204" pitchFamily="18" charset="0"/>
                              </a:rPr>
                            </m:ctrlPr>
                          </m:dPr>
                          <m:e>
                            <m:r>
                              <a:rPr lang="en-US" sz="1400" b="0" i="1" smtClean="0">
                                <a:latin typeface="Cambria Math" panose="02040503050406030204" pitchFamily="18" charset="0"/>
                              </a:rPr>
                              <m:t>𝑙</m:t>
                            </m:r>
                            <m:r>
                              <a:rPr lang="en-US" sz="1400" b="0" i="1" smtClean="0">
                                <a:latin typeface="Cambria Math" panose="02040503050406030204" pitchFamily="18" charset="0"/>
                              </a:rPr>
                              <m:t>−1</m:t>
                            </m:r>
                          </m:e>
                        </m:d>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sub>
                      <m: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𝑙</m:t>
                        </m:r>
                      </m:sub>
                      <m:sup>
                        <m:r>
                          <a:rPr lang="en-US" sz="1400" b="0" i="1" smtClean="0">
                            <a:latin typeface="Cambria Math" panose="02040503050406030204" pitchFamily="18" charset="0"/>
                          </a:rPr>
                          <m:t>∗</m:t>
                        </m:r>
                      </m:sup>
                    </m:sSubSup>
                    <m:r>
                      <a:rPr lang="en-US" sz="1400" i="1" smtClean="0">
                        <a:latin typeface="Cambria Math" panose="02040503050406030204" pitchFamily="18" charset="0"/>
                        <a:ea typeface="Cambria Math" panose="02040503050406030204" pitchFamily="18" charset="0"/>
                      </a:rPr>
                      <m:t>≤</m:t>
                    </m:r>
                  </m:oMath>
                </a14:m>
                <a:r>
                  <a:rPr lang="en-US" sz="1400" dirty="0"/>
                  <a:t>0</a:t>
                </a:r>
              </a:p>
            </p:txBody>
          </p:sp>
        </mc:Choice>
        <mc:Fallback xmlns="">
          <p:sp>
            <p:nvSpPr>
              <p:cNvPr id="15" name="Rectangle 14"/>
              <p:cNvSpPr>
                <a:spLocks noRot="1" noChangeAspect="1" noMove="1" noResize="1" noEditPoints="1" noAdjustHandles="1" noChangeArrowheads="1" noChangeShapeType="1" noTextEdit="1"/>
              </p:cNvSpPr>
              <p:nvPr/>
            </p:nvSpPr>
            <p:spPr>
              <a:xfrm>
                <a:off x="5257800" y="3128821"/>
                <a:ext cx="1950662" cy="368562"/>
              </a:xfrm>
              <a:prstGeom prst="rect">
                <a:avLst/>
              </a:prstGeom>
              <a:blipFill>
                <a:blip r:embed="rId7"/>
                <a:stretch>
                  <a:fillRect b="-11475"/>
                </a:stretch>
              </a:blipFill>
            </p:spPr>
            <p:txBody>
              <a:bodyPr/>
              <a:lstStyle/>
              <a:p>
                <a:r>
                  <a:rPr lang="en-US">
                    <a:noFill/>
                  </a:rPr>
                  <a:t> </a:t>
                </a:r>
              </a:p>
            </p:txBody>
          </p:sp>
        </mc:Fallback>
      </mc:AlternateContent>
      <p:sp>
        <p:nvSpPr>
          <p:cNvPr id="16" name="TextBox 15"/>
          <p:cNvSpPr txBox="1"/>
          <p:nvPr/>
        </p:nvSpPr>
        <p:spPr>
          <a:xfrm>
            <a:off x="172945" y="3494562"/>
            <a:ext cx="8742456" cy="646331"/>
          </a:xfrm>
          <a:prstGeom prst="rect">
            <a:avLst/>
          </a:prstGeom>
          <a:noFill/>
        </p:spPr>
        <p:txBody>
          <a:bodyPr wrap="square" rtlCol="0">
            <a:spAutoFit/>
          </a:bodyPr>
          <a:lstStyle/>
          <a:p>
            <a:r>
              <a:rPr lang="en-US" sz="1800" dirty="0"/>
              <a:t>Based on the piecewise linear formulation, the fully linearized </a:t>
            </a:r>
            <a:r>
              <a:rPr lang="en-US" sz="1800" dirty="0" err="1"/>
              <a:t>Dist</a:t>
            </a:r>
            <a:r>
              <a:rPr lang="en-US" sz="1800" dirty="0"/>
              <a:t>-Flow with power loss is developed as: </a:t>
            </a:r>
            <a:endParaRPr lang="en-US" sz="1800" i="1" dirty="0"/>
          </a:p>
        </p:txBody>
      </p:sp>
      <p:sp>
        <p:nvSpPr>
          <p:cNvPr id="17" name="Rectangle 16"/>
          <p:cNvSpPr/>
          <p:nvPr/>
        </p:nvSpPr>
        <p:spPr>
          <a:xfrm>
            <a:off x="28832" y="5722607"/>
            <a:ext cx="9115168" cy="400110"/>
          </a:xfrm>
          <a:prstGeom prst="rect">
            <a:avLst/>
          </a:prstGeom>
        </p:spPr>
        <p:txBody>
          <a:bodyPr wrap="square">
            <a:spAutoFit/>
          </a:bodyPr>
          <a:lstStyle/>
          <a:p>
            <a:r>
              <a:rPr lang="en-US" sz="1000" dirty="0"/>
              <a:t>[7]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mc:AlternateContent xmlns:mc="http://schemas.openxmlformats.org/markup-compatibility/2006" xmlns:a14="http://schemas.microsoft.com/office/drawing/2010/main">
        <mc:Choice Requires="a14">
          <p:sp>
            <p:nvSpPr>
              <p:cNvPr id="18" name="TextBox 17"/>
              <p:cNvSpPr txBox="1"/>
              <p:nvPr/>
            </p:nvSpPr>
            <p:spPr>
              <a:xfrm>
                <a:off x="5943600" y="4083322"/>
                <a:ext cx="2145139" cy="2659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𝑃</m:t>
                          </m:r>
                        </m:e>
                        <m:sub>
                          <m:r>
                            <a:rPr lang="en-US" sz="1600" i="1">
                              <a:latin typeface="Cambria Math" panose="02040503050406030204" pitchFamily="18" charset="0"/>
                            </a:rPr>
                            <m:t>𝑖</m:t>
                          </m:r>
                        </m:sub>
                        <m:sup>
                          <m:r>
                            <a:rPr lang="en-US" sz="1600" i="1">
                              <a:latin typeface="Cambria Math" panose="02040503050406030204" pitchFamily="18" charset="0"/>
                            </a:rPr>
                            <m:t>𝑙𝑜𝑠𝑠</m:t>
                          </m:r>
                        </m:sup>
                      </m:sSubSup>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943600" y="4083322"/>
                <a:ext cx="2145139" cy="265970"/>
              </a:xfrm>
              <a:prstGeom prst="rect">
                <a:avLst/>
              </a:prstGeom>
              <a:blipFill>
                <a:blip r:embed="rId8"/>
                <a:stretch>
                  <a:fillRect l="-1420" b="-25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78678" y="4657241"/>
                <a:ext cx="2289986" cy="531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𝑖</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𝑖</m:t>
                          </m:r>
                        </m:sub>
                        <m:sup>
                          <m:r>
                            <a:rPr lang="en-US" sz="1600" i="1">
                              <a:latin typeface="Cambria Math" panose="02040503050406030204" pitchFamily="18" charset="0"/>
                            </a:rPr>
                            <m:t>𝑙𝑜𝑠𝑠</m:t>
                          </m:r>
                        </m:sup>
                      </m:sSubSup>
                    </m:oMath>
                  </m:oMathPara>
                </a14:m>
                <a:endParaRPr lang="en-US" sz="1600" dirty="0"/>
              </a:p>
              <a:p>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878678" y="4657241"/>
                <a:ext cx="2289986" cy="531171"/>
              </a:xfrm>
              <a:prstGeom prst="rect">
                <a:avLst/>
              </a:prstGeom>
              <a:blipFill>
                <a:blip r:embed="rId9"/>
                <a:stretch>
                  <a:fillRect l="-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8396" y="4030332"/>
                <a:ext cx="2585771"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𝑖</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𝑖</m:t>
                          </m:r>
                          <m:r>
                            <a:rPr lang="en-US" sz="1600" i="1">
                              <a:latin typeface="Cambria Math" panose="02040503050406030204" pitchFamily="18" charset="0"/>
                            </a:rPr>
                            <m:t>+1</m:t>
                          </m:r>
                        </m:sub>
                      </m:sSub>
                      <m:r>
                        <a:rPr lang="en-US" sz="1600" b="0" i="0" smtClean="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r</m:t>
                          </m:r>
                        </m:e>
                        <m:sub>
                          <m:r>
                            <m:rPr>
                              <m:sty m:val="p"/>
                            </m:rPr>
                            <a:rPr lang="en-US" sz="1600" b="0" i="0" dirty="0" smtClean="0">
                              <a:latin typeface="Cambria Math" panose="02040503050406030204" pitchFamily="18" charset="0"/>
                            </a:rPr>
                            <m:t>i</m:t>
                          </m:r>
                        </m:sub>
                      </m:sSub>
                      <m:f>
                        <m:fPr>
                          <m:ctrlPr>
                            <a:rPr lang="en-US" sz="1600" i="1" dirty="0" smtClean="0">
                              <a:latin typeface="Cambria Math" panose="02040503050406030204" pitchFamily="18" charset="0"/>
                            </a:rPr>
                          </m:ctrlPr>
                        </m:fPr>
                        <m:num>
                          <m:sSubSup>
                            <m:sSubSupPr>
                              <m:ctrlPr>
                                <a:rPr lang="en-US" sz="1600" i="1" dirty="0" smtClean="0">
                                  <a:latin typeface="Cambria Math" panose="02040503050406030204" pitchFamily="18" charset="0"/>
                                </a:rPr>
                              </m:ctrlPr>
                            </m:sSubSupPr>
                            <m:e>
                              <m:r>
                                <m:rPr>
                                  <m:sty m:val="p"/>
                                </m:rPr>
                                <a:rPr lang="en-US" sz="1600" b="0" i="0" dirty="0" smtClean="0">
                                  <a:latin typeface="Cambria Math" panose="02040503050406030204" pitchFamily="18" charset="0"/>
                                </a:rPr>
                                <m:t>P</m:t>
                              </m:r>
                            </m:e>
                            <m:sub>
                              <m:r>
                                <m:rPr>
                                  <m:sty m:val="p"/>
                                </m:rPr>
                                <a:rPr lang="en-US" sz="1600" b="0" i="0" dirty="0" smtClean="0">
                                  <a:latin typeface="Cambria Math" panose="02040503050406030204" pitchFamily="18" charset="0"/>
                                </a:rPr>
                                <m:t>i</m:t>
                              </m:r>
                            </m:sub>
                            <m:sup>
                              <m:r>
                                <a:rPr lang="en-US" sz="1600" b="0" i="0" dirty="0" smtClean="0">
                                  <a:latin typeface="Cambria Math" panose="02040503050406030204" pitchFamily="18" charset="0"/>
                                </a:rPr>
                                <m:t>2</m:t>
                              </m:r>
                            </m:sup>
                          </m:sSubSup>
                          <m:r>
                            <a:rPr lang="en-US" sz="1600" b="0" i="0" dirty="0" smtClean="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Q</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V</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den>
                      </m:f>
                    </m:oMath>
                  </m:oMathPara>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28396" y="4030332"/>
                <a:ext cx="2585771" cy="565732"/>
              </a:xfrm>
              <a:prstGeom prst="rect">
                <a:avLst/>
              </a:prstGeom>
              <a:blipFill>
                <a:blip r:embed="rId10"/>
                <a:stretch>
                  <a:fillRect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74085" y="4706340"/>
                <a:ext cx="2694392" cy="811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𝑖</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b="0" i="1" smtClean="0">
                              <a:latin typeface="Cambria Math" panose="02040503050406030204" pitchFamily="18" charset="0"/>
                            </a:rPr>
                            <m:t>𝑖</m:t>
                          </m:r>
                          <m:r>
                            <a:rPr lang="en-US" sz="1600" i="1">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x</m:t>
                          </m:r>
                        </m:e>
                        <m:sub>
                          <m:r>
                            <m:rPr>
                              <m:sty m:val="p"/>
                            </m:rPr>
                            <a:rPr lang="en-US" sz="1600" b="0" i="0" dirty="0" smtClean="0">
                              <a:latin typeface="Cambria Math" panose="02040503050406030204" pitchFamily="18" charset="0"/>
                            </a:rPr>
                            <m:t>i</m:t>
                          </m:r>
                        </m:sub>
                      </m:sSub>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P</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r>
                            <a:rPr lang="en-US" sz="1600" b="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Q</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V</m:t>
                              </m:r>
                            </m:e>
                            <m:sub>
                              <m:r>
                                <m:rPr>
                                  <m:sty m:val="p"/>
                                </m:rPr>
                                <a:rPr lang="en-US" sz="1600" b="0" i="0" dirty="0" smtClean="0">
                                  <a:latin typeface="Cambria Math" panose="02040503050406030204" pitchFamily="18" charset="0"/>
                                </a:rPr>
                                <m:t>i</m:t>
                              </m:r>
                            </m:sub>
                            <m:sup>
                              <m:r>
                                <a:rPr lang="en-US" sz="1600" b="0" i="0" dirty="0">
                                  <a:latin typeface="Cambria Math" panose="02040503050406030204" pitchFamily="18" charset="0"/>
                                </a:rPr>
                                <m:t>2</m:t>
                              </m:r>
                            </m:sup>
                          </m:sSubSup>
                        </m:den>
                      </m:f>
                    </m:oMath>
                  </m:oMathPara>
                </a14:m>
                <a:endParaRPr lang="en-US" sz="1600" dirty="0"/>
              </a:p>
              <a:p>
                <a:endParaRPr lang="en-US"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74085" y="4706340"/>
                <a:ext cx="2694392" cy="811954"/>
              </a:xfrm>
              <a:prstGeom prst="rect">
                <a:avLst/>
              </a:prstGeom>
              <a:blipFill>
                <a:blip r:embed="rId11"/>
                <a:stretch>
                  <a:fillRect/>
                </a:stretch>
              </a:blipFill>
            </p:spPr>
            <p:txBody>
              <a:bodyPr/>
              <a:lstStyle/>
              <a:p>
                <a:r>
                  <a:rPr lang="en-US">
                    <a:noFill/>
                  </a:rPr>
                  <a:t> </a:t>
                </a:r>
              </a:p>
            </p:txBody>
          </p:sp>
        </mc:Fallback>
      </mc:AlternateContent>
      <p:sp>
        <p:nvSpPr>
          <p:cNvPr id="23" name="Down Arrow 22"/>
          <p:cNvSpPr/>
          <p:nvPr/>
        </p:nvSpPr>
        <p:spPr bwMode="auto">
          <a:xfrm rot="16200000">
            <a:off x="4331262" y="4257658"/>
            <a:ext cx="484632" cy="70915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160033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F6479-502E-4239-8E28-C78805A7AE7F}"/>
              </a:ext>
            </a:extLst>
          </p:cNvPr>
          <p:cNvSpPr>
            <a:spLocks noGrp="1"/>
          </p:cNvSpPr>
          <p:nvPr>
            <p:ph idx="1"/>
          </p:nvPr>
        </p:nvSpPr>
        <p:spPr>
          <a:xfrm>
            <a:off x="100947" y="2754534"/>
            <a:ext cx="8585853" cy="819531"/>
          </a:xfrm>
        </p:spPr>
        <p:txBody>
          <a:bodyPr>
            <a:noAutofit/>
          </a:bodyPr>
          <a:lstStyle/>
          <a:p>
            <a:pPr marL="0" indent="0" algn="just" eaLnBrk="0" hangingPunct="0">
              <a:spcBef>
                <a:spcPct val="0"/>
              </a:spcBef>
              <a:buNone/>
            </a:pPr>
            <a:r>
              <a:rPr lang="en-US" sz="1800" kern="1200" dirty="0">
                <a:solidFill>
                  <a:schemeClr val="tx1"/>
                </a:solidFill>
                <a:latin typeface="Times" charset="0"/>
              </a:rPr>
              <a:t>Formulations are developed by L. </a:t>
            </a:r>
            <a:r>
              <a:rPr lang="en-US" sz="1800" kern="1200" dirty="0" err="1">
                <a:solidFill>
                  <a:schemeClr val="tx1"/>
                </a:solidFill>
                <a:latin typeface="Times" charset="0"/>
              </a:rPr>
              <a:t>Gan</a:t>
            </a:r>
            <a:r>
              <a:rPr lang="en-US" sz="1800" kern="1200" dirty="0">
                <a:solidFill>
                  <a:schemeClr val="tx1"/>
                </a:solidFill>
                <a:latin typeface="Times" charset="0"/>
              </a:rPr>
              <a:t> and S. Low at Caltech (Patent number: US20150346753A1) [8]:</a:t>
            </a:r>
          </a:p>
          <a:p>
            <a:pPr marL="457180" indent="-342892"/>
            <a:endParaRPr lang="en-US" sz="1500" dirty="0">
              <a:solidFill>
                <a:prstClr val="black"/>
              </a:solidFill>
              <a:latin typeface="Times New Roman" panose="02020603050405020304" pitchFamily="18" charset="0"/>
              <a:cs typeface="Times New Roman" panose="02020603050405020304" pitchFamily="18" charset="0"/>
            </a:endParaRPr>
          </a:p>
          <a:p>
            <a:pPr marL="457180" indent="-342892"/>
            <a:endParaRPr lang="en-US" sz="1500" dirty="0">
              <a:solidFill>
                <a:prstClr val="black"/>
              </a:solidFill>
              <a:latin typeface="Times New Roman" panose="02020603050405020304" pitchFamily="18" charset="0"/>
              <a:cs typeface="Times New Roman" panose="02020603050405020304" pitchFamily="18" charset="0"/>
            </a:endParaRPr>
          </a:p>
          <a:p>
            <a:pPr marL="457180" indent="-342892"/>
            <a:endParaRPr lang="en-US" sz="1500" dirty="0">
              <a:solidFill>
                <a:prstClr val="black"/>
              </a:solidFill>
              <a:latin typeface="Times New Roman" panose="02020603050405020304" pitchFamily="18" charset="0"/>
              <a:cs typeface="Times New Roman" panose="02020603050405020304" pitchFamily="18" charset="0"/>
            </a:endParaRPr>
          </a:p>
          <a:p>
            <a:pPr marL="114288" indent="0">
              <a:buNone/>
            </a:pP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rPr>
              <a:t>46</a:t>
            </a:fld>
            <a:endParaRPr lang="en-US" dirty="0">
              <a:solidFill>
                <a:schemeClr val="bg1"/>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BE47549-AF8B-41A6-AF68-32F5548FA069}"/>
                  </a:ext>
                </a:extLst>
              </p:cNvPr>
              <p:cNvSpPr/>
              <p:nvPr/>
            </p:nvSpPr>
            <p:spPr>
              <a:xfrm>
                <a:off x="1249547" y="3602897"/>
                <a:ext cx="6822742" cy="10508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𝑗</m:t>
                                          </m:r>
                                        </m:sub>
                                        <m:sup>
                                          <m:r>
                                            <a:rPr lang="en-US" sz="1400" i="1">
                                              <a:latin typeface="Cambria Math" panose="02040503050406030204" pitchFamily="18" charset="0"/>
                                            </a:rPr>
                                            <m:t>𝑎</m:t>
                                          </m:r>
                                        </m:sup>
                                      </m:sSubSup>
                                    </m:e>
                                  </m:d>
                                </m:e>
                                <m:sup>
                                  <m:r>
                                    <a:rPr lang="en-US" sz="1400" i="1">
                                      <a:latin typeface="Cambria Math" panose="02040503050406030204" pitchFamily="18" charset="0"/>
                                    </a:rPr>
                                    <m:t>2</m:t>
                                  </m:r>
                                </m:sup>
                              </m:sSup>
                            </m:e>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𝑗</m:t>
                                          </m:r>
                                        </m:sub>
                                        <m:sup>
                                          <m:r>
                                            <a:rPr lang="en-US" sz="1400" i="1">
                                              <a:latin typeface="Cambria Math" panose="02040503050406030204" pitchFamily="18" charset="0"/>
                                            </a:rPr>
                                            <m:t>𝑏</m:t>
                                          </m:r>
                                        </m:sup>
                                      </m:sSubSup>
                                    </m:e>
                                  </m:d>
                                </m:e>
                                <m:sup>
                                  <m:r>
                                    <a:rPr lang="en-US" sz="1400" i="1">
                                      <a:latin typeface="Cambria Math" panose="02040503050406030204" pitchFamily="18" charset="0"/>
                                    </a:rPr>
                                    <m:t>2</m:t>
                                  </m:r>
                                </m:sup>
                              </m:sSup>
                            </m:e>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𝑗</m:t>
                                          </m:r>
                                        </m:sub>
                                        <m:sup>
                                          <m:r>
                                            <a:rPr lang="en-US" sz="1400" i="1">
                                              <a:latin typeface="Cambria Math" panose="02040503050406030204" pitchFamily="18" charset="0"/>
                                            </a:rPr>
                                            <m:t>𝑐</m:t>
                                          </m:r>
                                        </m:sup>
                                      </m:sSubSup>
                                    </m:e>
                                  </m:d>
                                </m:e>
                                <m:sup>
                                  <m:r>
                                    <a:rPr lang="en-US" sz="1400" i="1">
                                      <a:latin typeface="Cambria Math" panose="02040503050406030204" pitchFamily="18" charset="0"/>
                                    </a:rPr>
                                    <m:t>2</m:t>
                                  </m:r>
                                </m:sup>
                              </m:sSup>
                            </m:e>
                          </m:eqAr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𝑖</m:t>
                                          </m:r>
                                        </m:sub>
                                        <m:sup>
                                          <m:r>
                                            <a:rPr lang="en-US" sz="1400" i="1">
                                              <a:latin typeface="Cambria Math" panose="02040503050406030204" pitchFamily="18" charset="0"/>
                                            </a:rPr>
                                            <m:t>𝑎</m:t>
                                          </m:r>
                                        </m:sup>
                                      </m:sSubSup>
                                    </m:e>
                                  </m:d>
                                </m:e>
                                <m:sup>
                                  <m:r>
                                    <a:rPr lang="en-US" sz="1400" i="1">
                                      <a:latin typeface="Cambria Math" panose="02040503050406030204" pitchFamily="18" charset="0"/>
                                    </a:rPr>
                                    <m:t>2</m:t>
                                  </m:r>
                                </m:sup>
                              </m:sSup>
                            </m:e>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𝑖</m:t>
                                          </m:r>
                                        </m:sub>
                                        <m:sup>
                                          <m:r>
                                            <a:rPr lang="en-US" sz="1400" i="1">
                                              <a:latin typeface="Cambria Math" panose="02040503050406030204" pitchFamily="18" charset="0"/>
                                            </a:rPr>
                                            <m:t>𝑏</m:t>
                                          </m:r>
                                        </m:sup>
                                      </m:sSubSup>
                                    </m:e>
                                  </m:d>
                                </m:e>
                                <m:sup>
                                  <m:r>
                                    <a:rPr lang="en-US" sz="1400" i="1">
                                      <a:latin typeface="Cambria Math" panose="02040503050406030204" pitchFamily="18" charset="0"/>
                                    </a:rPr>
                                    <m:t>2</m:t>
                                  </m:r>
                                </m:sup>
                              </m:sSup>
                            </m:e>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𝑖</m:t>
                                          </m:r>
                                        </m:sub>
                                        <m:sup>
                                          <m:r>
                                            <a:rPr lang="en-US" sz="1400" i="1">
                                              <a:latin typeface="Cambria Math" panose="02040503050406030204" pitchFamily="18" charset="0"/>
                                            </a:rPr>
                                            <m:t>𝑐</m:t>
                                          </m:r>
                                        </m:sup>
                                      </m:sSubSup>
                                    </m:e>
                                  </m:d>
                                </m:e>
                                <m:sup>
                                  <m:r>
                                    <a:rPr lang="en-US" sz="1400" i="1">
                                      <a:latin typeface="Cambria Math" panose="02040503050406030204" pitchFamily="18" charset="0"/>
                                    </a:rPr>
                                    <m:t>2</m:t>
                                  </m:r>
                                </m:sup>
                              </m:sSup>
                            </m:e>
                          </m:eqArr>
                        </m:e>
                      </m:d>
                      <m:r>
                        <a:rPr lang="en-US" sz="1400" i="1">
                          <a:latin typeface="Cambria Math" panose="02040503050406030204" pitchFamily="18" charset="0"/>
                        </a:rPr>
                        <m:t>+</m:t>
                      </m:r>
                      <m:r>
                        <a:rPr lang="ar-SA" sz="1400" i="1">
                          <a:latin typeface="Cambria Math" panose="02040503050406030204" pitchFamily="18" charset="0"/>
                        </a:rPr>
                        <m:t>2</m:t>
                      </m:r>
                      <m:d>
                        <m:dPr>
                          <m:begChr m:val="["/>
                          <m:endChr m:val="]"/>
                          <m:ctrlPr>
                            <a:rPr lang="ar-SA" sz="1400" i="1">
                              <a:latin typeface="Cambria Math" panose="02040503050406030204" pitchFamily="18" charset="0"/>
                            </a:rPr>
                          </m:ctrlPr>
                        </m:dPr>
                        <m:e>
                          <m:eqArr>
                            <m:eqArrPr>
                              <m:ctrlPr>
                                <a:rPr lang="ar-SA" sz="1400" i="1">
                                  <a:latin typeface="Cambria Math" panose="02040503050406030204" pitchFamily="18" charset="0"/>
                                </a:rPr>
                              </m:ctrlPr>
                            </m:eqArrPr>
                            <m:e>
                              <m:r>
                                <a:rPr lang="ar-SA" sz="1400">
                                  <a:latin typeface="Cambria Math" panose="02040503050406030204" pitchFamily="18" charset="0"/>
                                </a:rPr>
                                <m:t>&amp;</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𝑎</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𝑎𝑎</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𝑏</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𝑎𝑏</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𝑐</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𝑎𝑐</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𝑎</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𝑎𝑎</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𝑏</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𝑎𝑏</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𝑐</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𝑎𝑐</m:t>
                                  </m:r>
                                </m:sub>
                              </m:sSub>
                            </m:e>
                            <m:e>
                              <m:r>
                                <a:rPr lang="ar-SA" sz="1400">
                                  <a:latin typeface="Cambria Math" panose="02040503050406030204" pitchFamily="18" charset="0"/>
                                </a:rPr>
                                <m:t>&amp;</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𝑎</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𝑏𝑎</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𝑏</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𝑏𝑏</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𝑐</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𝑏𝑐</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𝑎</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𝑏𝑎</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𝑏</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𝑏𝑏</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𝑐</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𝑏𝑐</m:t>
                                  </m:r>
                                </m:sub>
                              </m:sSub>
                            </m:e>
                            <m:e>
                              <m:r>
                                <a:rPr lang="ar-SA" sz="1400">
                                  <a:latin typeface="Cambria Math" panose="02040503050406030204" pitchFamily="18" charset="0"/>
                                </a:rPr>
                                <m:t>&amp;</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𝑎</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𝑐𝑎</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𝑏</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𝑐𝑏</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𝑃</m:t>
                                  </m:r>
                                </m:e>
                                <m:sub>
                                  <m:r>
                                    <a:rPr lang="ar-SA" sz="1400" i="1">
                                      <a:latin typeface="Cambria Math" panose="02040503050406030204" pitchFamily="18" charset="0"/>
                                    </a:rPr>
                                    <m:t>𝑖𝑗</m:t>
                                  </m:r>
                                </m:sub>
                                <m:sup>
                                  <m:r>
                                    <a:rPr lang="ar-SA" sz="1400" i="1">
                                      <a:latin typeface="Cambria Math" panose="02040503050406030204" pitchFamily="18" charset="0"/>
                                    </a:rPr>
                                    <m:t>𝑐</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𝑅</m:t>
                                      </m:r>
                                    </m:e>
                                  </m:acc>
                                </m:e>
                                <m:sub>
                                  <m:r>
                                    <a:rPr lang="ar-SA" sz="1400" i="1">
                                      <a:latin typeface="Cambria Math" panose="02040503050406030204" pitchFamily="18" charset="0"/>
                                    </a:rPr>
                                    <m:t>𝑐𝑐</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𝑎</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𝑐𝑎</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𝑏</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𝑐𝑏</m:t>
                                  </m:r>
                                </m:sub>
                              </m:sSub>
                              <m:r>
                                <a:rPr lang="ar-SA" sz="1400">
                                  <a:latin typeface="Cambria Math" panose="02040503050406030204" pitchFamily="18" charset="0"/>
                                </a:rPr>
                                <m:t>+</m:t>
                              </m:r>
                              <m:sSubSup>
                                <m:sSubSupPr>
                                  <m:ctrlPr>
                                    <a:rPr lang="ar-SA" sz="1400" i="1">
                                      <a:latin typeface="Cambria Math" panose="02040503050406030204" pitchFamily="18" charset="0"/>
                                    </a:rPr>
                                  </m:ctrlPr>
                                </m:sSubSupPr>
                                <m:e>
                                  <m:r>
                                    <a:rPr lang="ar-SA" sz="1400" i="1">
                                      <a:latin typeface="Cambria Math" panose="02040503050406030204" pitchFamily="18" charset="0"/>
                                    </a:rPr>
                                    <m:t>𝑄</m:t>
                                  </m:r>
                                </m:e>
                                <m:sub>
                                  <m:r>
                                    <a:rPr lang="ar-SA" sz="1400" i="1">
                                      <a:latin typeface="Cambria Math" panose="02040503050406030204" pitchFamily="18" charset="0"/>
                                    </a:rPr>
                                    <m:t>𝑖𝑗</m:t>
                                  </m:r>
                                </m:sub>
                                <m:sup>
                                  <m:r>
                                    <a:rPr lang="ar-SA" sz="1400" i="1">
                                      <a:latin typeface="Cambria Math" panose="02040503050406030204" pitchFamily="18" charset="0"/>
                                    </a:rPr>
                                    <m:t>𝑐</m:t>
                                  </m:r>
                                </m:sup>
                              </m:sSubSup>
                              <m:sSub>
                                <m:sSubPr>
                                  <m:ctrlPr>
                                    <a:rPr lang="ar-SA" sz="1400" i="1">
                                      <a:latin typeface="Cambria Math" panose="02040503050406030204" pitchFamily="18" charset="0"/>
                                    </a:rPr>
                                  </m:ctrlPr>
                                </m:sSubPr>
                                <m:e>
                                  <m:acc>
                                    <m:accPr>
                                      <m:chr m:val="̃"/>
                                      <m:ctrlPr>
                                        <a:rPr lang="ar-SA" sz="1400" i="1">
                                          <a:latin typeface="Cambria Math" panose="02040503050406030204" pitchFamily="18" charset="0"/>
                                        </a:rPr>
                                      </m:ctrlPr>
                                    </m:accPr>
                                    <m:e>
                                      <m:r>
                                        <a:rPr lang="ar-SA" sz="1400" i="1">
                                          <a:latin typeface="Cambria Math" panose="02040503050406030204" pitchFamily="18" charset="0"/>
                                        </a:rPr>
                                        <m:t>𝑋</m:t>
                                      </m:r>
                                    </m:e>
                                  </m:acc>
                                </m:e>
                                <m:sub>
                                  <m:r>
                                    <a:rPr lang="ar-SA" sz="1400" i="1">
                                      <a:latin typeface="Cambria Math" panose="02040503050406030204" pitchFamily="18" charset="0"/>
                                    </a:rPr>
                                    <m:t>𝑐𝑐</m:t>
                                  </m:r>
                                </m:sub>
                              </m:sSub>
                            </m:e>
                          </m:eqArr>
                        </m:e>
                      </m:d>
                      <m:r>
                        <a:rPr lang="en-US" sz="1400" i="1">
                          <a:latin typeface="Cambria Math" panose="02040503050406030204" pitchFamily="18" charset="0"/>
                        </a:rPr>
                        <m:t>=0</m:t>
                      </m:r>
                    </m:oMath>
                  </m:oMathPara>
                </a14:m>
                <a:endParaRPr lang="ar-SA" sz="1400" dirty="0"/>
              </a:p>
            </p:txBody>
          </p:sp>
        </mc:Choice>
        <mc:Fallback xmlns="">
          <p:sp>
            <p:nvSpPr>
              <p:cNvPr id="13" name="Rectangle 12">
                <a:extLst>
                  <a:ext uri="{FF2B5EF4-FFF2-40B4-BE49-F238E27FC236}">
                    <a16:creationId xmlns:a16="http://schemas.microsoft.com/office/drawing/2014/main" id="{3BE47549-AF8B-41A6-AF68-32F5548FA069}"/>
                  </a:ext>
                </a:extLst>
              </p:cNvPr>
              <p:cNvSpPr>
                <a:spLocks noRot="1" noChangeAspect="1" noMove="1" noResize="1" noEditPoints="1" noAdjustHandles="1" noChangeArrowheads="1" noChangeShapeType="1" noTextEdit="1"/>
              </p:cNvSpPr>
              <p:nvPr/>
            </p:nvSpPr>
            <p:spPr>
              <a:xfrm>
                <a:off x="1249547" y="3602897"/>
                <a:ext cx="6822742" cy="1050800"/>
              </a:xfrm>
              <a:prstGeom prst="rect">
                <a:avLst/>
              </a:prstGeom>
              <a:blipFill>
                <a:blip r:embed="rId4"/>
                <a:stretch>
                  <a:fillRect/>
                </a:stretch>
              </a:blipFill>
            </p:spPr>
            <p:txBody>
              <a:bodyPr/>
              <a:lstStyle/>
              <a:p>
                <a:r>
                  <a:rPr lang="en-US">
                    <a:noFill/>
                  </a:rPr>
                  <a:t> </a:t>
                </a:r>
              </a:p>
            </p:txBody>
          </p:sp>
        </mc:Fallback>
      </mc:AlternateContent>
      <p:sp>
        <p:nvSpPr>
          <p:cNvPr id="11"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Extension to unbalanced three-phase systems</a:t>
            </a:r>
          </a:p>
        </p:txBody>
      </p:sp>
      <p:sp>
        <p:nvSpPr>
          <p:cNvPr id="8" name="Rectangle 7"/>
          <p:cNvSpPr/>
          <p:nvPr/>
        </p:nvSpPr>
        <p:spPr>
          <a:xfrm>
            <a:off x="100947" y="793528"/>
            <a:ext cx="8763000" cy="1200329"/>
          </a:xfrm>
          <a:prstGeom prst="rect">
            <a:avLst/>
          </a:prstGeom>
        </p:spPr>
        <p:txBody>
          <a:bodyPr wrap="square">
            <a:spAutoFit/>
          </a:bodyPr>
          <a:lstStyle/>
          <a:p>
            <a:pPr marL="342900" indent="-342900" algn="just">
              <a:buFont typeface="Arial" panose="020B0604020202020204" pitchFamily="34" charset="0"/>
              <a:buChar char="•"/>
            </a:pPr>
            <a:r>
              <a:rPr lang="en-US" sz="1800" dirty="0"/>
              <a:t>Up to this point, it has only considered the single phase; however, distribution networks are inherently three-phase unbalanced.</a:t>
            </a:r>
          </a:p>
          <a:p>
            <a:pPr marL="342900" indent="-342900" algn="just">
              <a:buFont typeface="Arial" panose="020B0604020202020204" pitchFamily="34" charset="0"/>
              <a:buChar char="•"/>
            </a:pPr>
            <a:r>
              <a:rPr lang="en-US" sz="1800" dirty="0"/>
              <a:t>Also, the coupling between phases for the </a:t>
            </a:r>
            <a:r>
              <a:rPr lang="en-US" sz="1800" b="1" dirty="0"/>
              <a:t>system voltages requires additional approximations to simplify the unbalanced case</a:t>
            </a:r>
            <a:r>
              <a:rPr lang="en-US" sz="1800" dirty="0"/>
              <a:t>.</a:t>
            </a:r>
          </a:p>
        </p:txBody>
      </p:sp>
      <p:sp>
        <p:nvSpPr>
          <p:cNvPr id="9" name="Rectangle 8"/>
          <p:cNvSpPr/>
          <p:nvPr/>
        </p:nvSpPr>
        <p:spPr>
          <a:xfrm>
            <a:off x="100947" y="5713047"/>
            <a:ext cx="8763000" cy="400110"/>
          </a:xfrm>
          <a:prstGeom prst="rect">
            <a:avLst/>
          </a:prstGeom>
        </p:spPr>
        <p:txBody>
          <a:bodyPr wrap="square">
            <a:spAutoFit/>
          </a:bodyPr>
          <a:lstStyle/>
          <a:p>
            <a:r>
              <a:rPr lang="en-US" sz="1000" dirty="0"/>
              <a:t>[8] </a:t>
            </a:r>
            <a:r>
              <a:rPr lang="en-US" sz="1000" dirty="0" err="1"/>
              <a:t>Gan</a:t>
            </a:r>
            <a:r>
              <a:rPr lang="en-US" sz="1000" dirty="0"/>
              <a:t>, </a:t>
            </a:r>
            <a:r>
              <a:rPr lang="en-US" sz="1000" dirty="0" err="1"/>
              <a:t>Lingwen</a:t>
            </a:r>
            <a:r>
              <a:rPr lang="en-US" sz="1000" dirty="0"/>
              <a:t>, and Steven H. Low. "Systems and Methods for Convex Relaxations and Linear Approximations for Optimal Power Flow in Multiphase Radial Networks." U.S. Patent Application No. 14/724,757.</a:t>
            </a:r>
          </a:p>
        </p:txBody>
      </p:sp>
    </p:spTree>
    <p:custDataLst>
      <p:tags r:id="rId1"/>
    </p:custDataLst>
    <p:extLst>
      <p:ext uri="{BB962C8B-B14F-4D97-AF65-F5344CB8AC3E}">
        <p14:creationId xmlns:p14="http://schemas.microsoft.com/office/powerpoint/2010/main" val="3735839342"/>
      </p:ext>
    </p:extLst>
  </p:cSld>
  <p:clrMapOvr>
    <a:masterClrMapping/>
  </p:clrMapOvr>
  <mc:AlternateContent xmlns:mc="http://schemas.openxmlformats.org/markup-compatibility/2006" xmlns:p14="http://schemas.microsoft.com/office/powerpoint/2010/main">
    <mc:Choice Requires="p14">
      <p:transition spd="slow" p14:dur="2000" advTm="113503"/>
    </mc:Choice>
    <mc:Fallback xmlns="">
      <p:transition spd="slow" advTm="11350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Extension to unbalanced three-phase systems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47</a:t>
            </a:fld>
            <a:endParaRPr lang="en-US" dirty="0"/>
          </a:p>
        </p:txBody>
      </p:sp>
      <p:sp>
        <p:nvSpPr>
          <p:cNvPr id="17" name="TextBox 16"/>
          <p:cNvSpPr txBox="1"/>
          <p:nvPr/>
        </p:nvSpPr>
        <p:spPr>
          <a:xfrm>
            <a:off x="187411" y="689382"/>
            <a:ext cx="8229600" cy="646331"/>
          </a:xfrm>
          <a:prstGeom prst="rect">
            <a:avLst/>
          </a:prstGeom>
          <a:noFill/>
        </p:spPr>
        <p:txBody>
          <a:bodyPr wrap="square" rtlCol="0">
            <a:spAutoFit/>
          </a:bodyPr>
          <a:lstStyle/>
          <a:p>
            <a:r>
              <a:rPr lang="en-US" sz="1800" dirty="0"/>
              <a:t>In single-phase distribution system, it has</a:t>
            </a:r>
          </a:p>
          <a:p>
            <a:endParaRPr lang="en-US" sz="1800" dirty="0"/>
          </a:p>
        </p:txBody>
      </p:sp>
      <mc:AlternateContent xmlns:mc="http://schemas.openxmlformats.org/markup-compatibility/2006" xmlns:a14="http://schemas.microsoft.com/office/drawing/2010/main">
        <mc:Choice Requires="a14">
          <p:sp>
            <p:nvSpPr>
              <p:cNvPr id="7" name="Rectangle 6"/>
              <p:cNvSpPr/>
              <p:nvPr/>
            </p:nvSpPr>
            <p:spPr>
              <a:xfrm>
                <a:off x="3509109" y="1164094"/>
                <a:ext cx="2223237" cy="618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𝑗</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𝑖𝑘</m:t>
                          </m:r>
                        </m:sub>
                      </m:sSub>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r>
                                <a:rPr lang="en-US" sz="1600" b="0" i="1" smtClean="0">
                                  <a:latin typeface="Cambria Math" panose="02040503050406030204" pitchFamily="18" charset="0"/>
                                </a:rPr>
                                <m:t>𝑗</m:t>
                              </m:r>
                            </m:sub>
                          </m:sSub>
                          <m:r>
                            <a:rPr lang="en-US" sz="1600" i="1">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𝑖</m:t>
                              </m:r>
                              <m:r>
                                <a:rPr lang="en-US" sz="1600" b="0" i="1" smtClean="0">
                                  <a:latin typeface="Cambria Math" panose="02040503050406030204" pitchFamily="18" charset="0"/>
                                </a:rPr>
                                <m:t>𝑗</m:t>
                              </m:r>
                            </m:sub>
                          </m:sSub>
                        </m:num>
                        <m:den>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rPr>
                                <m:t>∗</m:t>
                              </m:r>
                            </m:sup>
                          </m:sSubSup>
                        </m:den>
                      </m:f>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3509109" y="1164094"/>
                <a:ext cx="2223237" cy="6185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057400" y="2087339"/>
                <a:ext cx="8229600" cy="454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sSubSup>
                            <m:sSubSupPr>
                              <m:ctrlPr>
                                <a:rPr lang="en-US" sz="1600" i="1">
                                  <a:latin typeface="Cambria Math" panose="02040503050406030204" pitchFamily="18" charset="0"/>
                                </a:rPr>
                              </m:ctrlPr>
                            </m:sSubSupPr>
                            <m:e>
                              <m:r>
                                <a:rPr lang="en-US" sz="1600" i="1">
                                  <a:latin typeface="Cambria Math" panose="02040503050406030204" pitchFamily="18" charset="0"/>
                                </a:rPr>
                                <m:t>𝑆</m:t>
                              </m:r>
                            </m:e>
                            <m:sub>
                              <m:r>
                                <a:rPr lang="en-US" sz="1600" i="1">
                                  <a:latin typeface="Cambria Math" panose="02040503050406030204" pitchFamily="18" charset="0"/>
                                </a:rPr>
                                <m:t>𝑖𝑗</m:t>
                              </m:r>
                            </m:sub>
                            <m:sup>
                              <m:r>
                                <a:rPr lang="en-US" sz="1600" i="1">
                                  <a:latin typeface="Cambria Math" panose="02040503050406030204" pitchFamily="18" charset="0"/>
                                  <a:ea typeface="Cambria Math" panose="02040503050406030204" pitchFamily="18" charset="0"/>
                                </a:rPr>
                                <m:t>𝜙</m:t>
                              </m:r>
                            </m:sup>
                          </m:sSubSup>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𝑃</m:t>
                          </m:r>
                        </m:e>
                        <m:sub>
                          <m:r>
                            <a:rPr lang="en-US" sz="1600" i="1">
                              <a:latin typeface="Cambria Math" panose="02040503050406030204" pitchFamily="18" charset="0"/>
                            </a:rPr>
                            <m:t>𝑖𝑗</m:t>
                          </m:r>
                        </m:sub>
                        <m:sup>
                          <m:r>
                            <a:rPr lang="en-US" sz="1600" i="1">
                              <a:latin typeface="Cambria Math" panose="02040503050406030204" pitchFamily="18" charset="0"/>
                              <a:ea typeface="Cambria Math" panose="02040503050406030204" pitchFamily="18" charset="0"/>
                            </a:rPr>
                            <m:t>𝜙</m:t>
                          </m:r>
                        </m:sup>
                      </m:sSubSup>
                      <m:r>
                        <a:rPr lang="en-US" sz="1600" i="1">
                          <a:latin typeface="Cambria Math" panose="02040503050406030204" pitchFamily="18" charset="0"/>
                        </a:rPr>
                        <m:t>−</m:t>
                      </m:r>
                      <m:r>
                        <a:rPr lang="en-US" sz="1600" i="1">
                          <a:latin typeface="Cambria Math" panose="02040503050406030204" pitchFamily="18" charset="0"/>
                        </a:rPr>
                        <m:t>𝑗</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𝑖𝑗</m:t>
                          </m:r>
                        </m:sub>
                        <m:sup>
                          <m:r>
                            <a:rPr lang="en-US" sz="1600" i="1">
                              <a:latin typeface="Cambria Math" panose="02040503050406030204" pitchFamily="18" charset="0"/>
                              <a:ea typeface="Cambria Math" panose="02040503050406030204" pitchFamily="18" charset="0"/>
                            </a:rPr>
                            <m:t>𝜙</m:t>
                          </m:r>
                        </m:sup>
                      </m:sSubSup>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057400" y="2087339"/>
                <a:ext cx="8229600" cy="454548"/>
              </a:xfrm>
              <a:prstGeom prst="rect">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61659" y="2164924"/>
                <a:ext cx="2293448" cy="376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𝑉</m:t>
                          </m:r>
                        </m:e>
                        <m:sub>
                          <m:r>
                            <a:rPr lang="en-US" sz="1600" b="0" i="1" smtClean="0">
                              <a:latin typeface="Cambria Math" panose="02040503050406030204" pitchFamily="18" charset="0"/>
                            </a:rPr>
                            <m:t>𝑗</m:t>
                          </m:r>
                        </m:sub>
                        <m:sup>
                          <m:r>
                            <a:rPr lang="en-US" sz="1600" i="1" smtClean="0">
                              <a:latin typeface="Cambria Math" panose="02040503050406030204" pitchFamily="18" charset="0"/>
                              <a:ea typeface="Cambria Math" panose="02040503050406030204" pitchFamily="18" charset="0"/>
                            </a:rPr>
                            <m:t>𝜙</m:t>
                          </m:r>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b="0" i="1" smtClean="0">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𝑗</m:t>
                          </m:r>
                        </m:sub>
                        <m:sup>
                          <m:r>
                            <a:rPr lang="en-US" sz="1600" i="1">
                              <a:latin typeface="Cambria Math" panose="02040503050406030204" pitchFamily="18" charset="0"/>
                              <a:ea typeface="Cambria Math" panose="02040503050406030204" pitchFamily="18" charset="0"/>
                            </a:rPr>
                            <m:t>𝜙</m:t>
                          </m:r>
                        </m:sup>
                      </m:sSubSup>
                      <m:d>
                        <m:dPr>
                          <m:begChr m:val="["/>
                          <m:endChr m:val="]"/>
                          <m:ctrlPr>
                            <a:rPr lang="en-US" sz="1600" i="1" smtClean="0">
                              <a:latin typeface="Cambria Math" panose="02040503050406030204" pitchFamily="18" charset="0"/>
                            </a:rPr>
                          </m:ctrlPr>
                        </m:dPr>
                        <m:e>
                          <m:sSup>
                            <m:sSupPr>
                              <m:ctrlPr>
                                <a:rPr lang="en-US" sz="1600" i="1">
                                  <a:latin typeface="Cambria Math" panose="02040503050406030204" pitchFamily="18" charset="0"/>
                                </a:rPr>
                              </m:ctrlPr>
                            </m:sSupPr>
                            <m:e>
                              <m:sSubSup>
                                <m:sSubSupPr>
                                  <m:ctrlPr>
                                    <a:rPr lang="en-US" sz="1600" i="1">
                                      <a:latin typeface="Cambria Math" panose="02040503050406030204" pitchFamily="18" charset="0"/>
                                    </a:rPr>
                                  </m:ctrlPr>
                                </m:sSubSupPr>
                                <m:e>
                                  <m:r>
                                    <a:rPr lang="en-US" sz="1600" i="1">
                                      <a:latin typeface="Cambria Math" panose="02040503050406030204" pitchFamily="18" charset="0"/>
                                    </a:rPr>
                                    <m:t>𝑆</m:t>
                                  </m:r>
                                </m:e>
                                <m:sub>
                                  <m:r>
                                    <a:rPr lang="en-US" sz="1600" i="1">
                                      <a:latin typeface="Cambria Math" panose="02040503050406030204" pitchFamily="18" charset="0"/>
                                    </a:rPr>
                                    <m:t>𝑖𝑗</m:t>
                                  </m:r>
                                </m:sub>
                                <m:sup>
                                  <m:r>
                                    <a:rPr lang="en-US" sz="1600" i="1">
                                      <a:latin typeface="Cambria Math" panose="02040503050406030204" pitchFamily="18" charset="0"/>
                                      <a:ea typeface="Cambria Math" panose="02040503050406030204" pitchFamily="18" charset="0"/>
                                    </a:rPr>
                                    <m:t>𝜙</m:t>
                                  </m:r>
                                </m:sup>
                              </m:sSubSup>
                            </m:e>
                            <m:sup>
                              <m:r>
                                <a:rPr lang="en-US" sz="1600" i="1">
                                  <a:latin typeface="Cambria Math" panose="02040503050406030204" pitchFamily="18" charset="0"/>
                                </a:rPr>
                                <m:t>∗</m:t>
                              </m:r>
                            </m:sup>
                          </m:sSup>
                          <m:r>
                            <a:rPr lang="en-US" sz="1600"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rPr>
                              </m:ctrlPr>
                            </m:sSupPr>
                            <m:e>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sup>
                              <m:r>
                                <a:rPr lang="en-US" sz="1600" i="1">
                                  <a:latin typeface="Cambria Math" panose="02040503050406030204" pitchFamily="18" charset="0"/>
                                </a:rPr>
                                <m:t>∗</m:t>
                              </m:r>
                            </m:sup>
                          </m:sSup>
                        </m:e>
                      </m:d>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661659" y="2164924"/>
                <a:ext cx="2293448" cy="376963"/>
              </a:xfrm>
              <a:prstGeom prst="rect">
                <a:avLst/>
              </a:prstGeom>
              <a:blipFill>
                <a:blip r:embed="rId4"/>
                <a:stretch>
                  <a:fillRect l="-2128"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9055" y="2853511"/>
                <a:ext cx="8559147" cy="1587807"/>
              </a:xfrm>
              <a:prstGeom prst="rect">
                <a:avLst/>
              </a:prstGeom>
            </p:spPr>
            <p:txBody>
              <a:bodyPr wrap="square">
                <a:spAutoFit/>
              </a:bodyPr>
              <a:lstStyle/>
              <a:p>
                <a:pPr algn="just"/>
                <a:r>
                  <a:rPr lang="en-US" sz="1800" dirty="0">
                    <a:latin typeface="Times" panose="02020603050405020304" pitchFamily="18" charset="0"/>
                    <a:cs typeface="Times" panose="02020603050405020304" pitchFamily="18" charset="0"/>
                  </a:rPr>
                  <a:t>Where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𝜙</m:t>
                        </m:r>
                      </m:sup>
                    </m:sSubSup>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𝑖</m:t>
                                </m:r>
                              </m:sub>
                              <m:sup>
                                <m:r>
                                  <a:rPr lang="en-US" sz="1800" i="1">
                                    <a:latin typeface="Cambria Math" panose="02040503050406030204" pitchFamily="18" charset="0"/>
                                  </a:rPr>
                                  <m:t>𝑎</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𝑖</m:t>
                                </m:r>
                              </m:sub>
                              <m:sup>
                                <m:r>
                                  <a:rPr lang="en-US" sz="1800" b="0" i="1" smtClean="0">
                                    <a:latin typeface="Cambria Math" panose="02040503050406030204" pitchFamily="18" charset="0"/>
                                  </a:rPr>
                                  <m:t>𝑏</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𝑖</m:t>
                                </m:r>
                              </m:sub>
                              <m:sup>
                                <m:r>
                                  <a:rPr lang="en-US" sz="1800" b="0" i="1" smtClean="0">
                                    <a:latin typeface="Cambria Math" panose="02040503050406030204" pitchFamily="18" charset="0"/>
                                  </a:rPr>
                                  <m:t>𝑐</m:t>
                                </m:r>
                              </m:sup>
                            </m:sSubSup>
                          </m:e>
                        </m:d>
                      </m:e>
                      <m:sup>
                        <m:r>
                          <a:rPr lang="en-US" sz="1800" i="1">
                            <a:latin typeface="Cambria Math" panose="02040503050406030204" pitchFamily="18" charset="0"/>
                          </a:rPr>
                          <m:t>𝑇</m:t>
                        </m:r>
                      </m:sup>
                    </m:sSup>
                  </m:oMath>
                </a14:m>
                <a:r>
                  <a:rPr lang="en-US" sz="1800" dirty="0">
                    <a:latin typeface="Times" panose="02020603050405020304" pitchFamily="18" charset="0"/>
                    <a:cs typeface="Times" panose="02020603050405020304" pitchFamily="18" charset="0"/>
                  </a:rPr>
                  <a:t>,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𝑗</m:t>
                        </m:r>
                      </m:sub>
                      <m:sup>
                        <m:r>
                          <a:rPr lang="en-US" sz="1800" i="1">
                            <a:latin typeface="Cambria Math" panose="02040503050406030204" pitchFamily="18" charset="0"/>
                            <a:ea typeface="Cambria Math" panose="02040503050406030204" pitchFamily="18" charset="0"/>
                          </a:rPr>
                          <m:t>𝜙</m:t>
                        </m:r>
                      </m:sup>
                    </m:sSubSup>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𝑗</m:t>
                                </m:r>
                              </m:sub>
                              <m:sup>
                                <m:r>
                                  <a:rPr lang="en-US" sz="1800" i="1">
                                    <a:latin typeface="Cambria Math" panose="02040503050406030204" pitchFamily="18" charset="0"/>
                                  </a:rPr>
                                  <m:t>𝑎</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𝑗</m:t>
                                </m:r>
                              </m:sub>
                              <m:sup>
                                <m:r>
                                  <a:rPr lang="en-US" sz="1800" i="1">
                                    <a:latin typeface="Cambria Math" panose="02040503050406030204" pitchFamily="18" charset="0"/>
                                  </a:rPr>
                                  <m:t>𝑏</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𝑗</m:t>
                                </m:r>
                              </m:sub>
                              <m:sup>
                                <m:r>
                                  <a:rPr lang="en-US" sz="1800" i="1">
                                    <a:latin typeface="Cambria Math" panose="02040503050406030204" pitchFamily="18" charset="0"/>
                                  </a:rPr>
                                  <m:t>𝑐</m:t>
                                </m:r>
                              </m:sup>
                            </m:sSubSup>
                          </m:e>
                        </m:d>
                      </m:e>
                      <m:sup>
                        <m:r>
                          <a:rPr lang="en-US" sz="1800" i="1">
                            <a:latin typeface="Cambria Math" panose="02040503050406030204" pitchFamily="18" charset="0"/>
                          </a:rPr>
                          <m:t>𝑇</m:t>
                        </m:r>
                      </m:sup>
                    </m:sSup>
                  </m:oMath>
                </a14:m>
                <a:r>
                  <a:rPr lang="en-US" sz="1800" dirty="0">
                    <a:latin typeface="Times" panose="02020603050405020304" pitchFamily="18" charset="0"/>
                    <a:cs typeface="Times" panose="02020603050405020304" pitchFamily="18" charset="0"/>
                  </a:rPr>
                  <a:t>,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𝑖𝑗</m:t>
                        </m:r>
                      </m:sub>
                      <m:sup>
                        <m:r>
                          <a:rPr lang="en-US" sz="1800" i="1">
                            <a:latin typeface="Cambria Math" panose="02040503050406030204" pitchFamily="18" charset="0"/>
                            <a:ea typeface="Cambria Math" panose="02040503050406030204" pitchFamily="18" charset="0"/>
                          </a:rPr>
                          <m:t>𝜙</m:t>
                        </m:r>
                      </m:sup>
                    </m:sSubSup>
                    <m:r>
                      <a:rPr lang="en-US" sz="1800" i="1">
                        <a:latin typeface="Cambria Math" panose="02040503050406030204" pitchFamily="18" charset="0"/>
                      </a:rPr>
                      <m:t>=</m:t>
                    </m:r>
                    <m:sSup>
                      <m:sSupPr>
                        <m:ctrlPr>
                          <a:rPr lang="en-US" sz="180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𝑖𝑗</m:t>
                                </m:r>
                              </m:sub>
                              <m:sup>
                                <m:r>
                                  <a:rPr lang="en-US" sz="1800" i="1">
                                    <a:latin typeface="Cambria Math" panose="02040503050406030204" pitchFamily="18" charset="0"/>
                                  </a:rPr>
                                  <m:t>𝑎</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𝑖𝑗</m:t>
                                </m:r>
                              </m:sub>
                              <m:sup>
                                <m:r>
                                  <a:rPr lang="en-US" sz="1800" i="1">
                                    <a:latin typeface="Cambria Math" panose="02040503050406030204" pitchFamily="18" charset="0"/>
                                  </a:rPr>
                                  <m:t>𝑏</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𝑖𝑗</m:t>
                                </m:r>
                              </m:sub>
                              <m:sup>
                                <m:r>
                                  <a:rPr lang="en-US" sz="1800" i="1">
                                    <a:latin typeface="Cambria Math" panose="02040503050406030204" pitchFamily="18" charset="0"/>
                                  </a:rPr>
                                  <m:t>𝑐</m:t>
                                </m:r>
                              </m:sup>
                            </m:sSubSup>
                          </m:e>
                        </m:d>
                      </m:e>
                      <m:sup>
                        <m:r>
                          <a:rPr lang="en-US" sz="1800" i="1">
                            <a:latin typeface="Cambria Math" panose="02040503050406030204" pitchFamily="18" charset="0"/>
                          </a:rPr>
                          <m:t>𝑇</m:t>
                        </m:r>
                      </m:sup>
                    </m:sSup>
                  </m:oMath>
                </a14:m>
                <a:r>
                  <a:rPr lang="en-US" sz="1800" dirty="0">
                    <a:latin typeface="Times" panose="02020603050405020304" pitchFamily="18" charset="0"/>
                    <a:cs typeface="Times" panose="02020603050405020304" pitchFamily="18" charset="0"/>
                  </a:rPr>
                  <a:t>,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𝑖𝑗</m:t>
                        </m:r>
                      </m:sub>
                      <m:sup>
                        <m:r>
                          <a:rPr lang="en-US" sz="1800" i="1">
                            <a:latin typeface="Cambria Math" panose="02040503050406030204" pitchFamily="18" charset="0"/>
                            <a:ea typeface="Cambria Math" panose="02040503050406030204" pitchFamily="18" charset="0"/>
                          </a:rPr>
                          <m:t>𝜙</m:t>
                        </m:r>
                      </m:sup>
                    </m:sSubSup>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𝑖𝑗</m:t>
                                </m:r>
                              </m:sub>
                              <m:sup>
                                <m:r>
                                  <a:rPr lang="en-US" sz="1800" i="1">
                                    <a:latin typeface="Cambria Math" panose="02040503050406030204" pitchFamily="18" charset="0"/>
                                  </a:rPr>
                                  <m:t>𝑎</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𝑖𝑗</m:t>
                                </m:r>
                              </m:sub>
                              <m:sup>
                                <m:r>
                                  <a:rPr lang="en-US" sz="1800" i="1">
                                    <a:latin typeface="Cambria Math" panose="02040503050406030204" pitchFamily="18" charset="0"/>
                                  </a:rPr>
                                  <m:t>𝑏</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𝑖𝑗</m:t>
                                </m:r>
                              </m:sub>
                              <m:sup>
                                <m:r>
                                  <a:rPr lang="en-US" sz="1800" i="1">
                                    <a:latin typeface="Cambria Math" panose="02040503050406030204" pitchFamily="18" charset="0"/>
                                  </a:rPr>
                                  <m:t>𝑐</m:t>
                                </m:r>
                              </m:sup>
                            </m:sSubSup>
                          </m:e>
                        </m:d>
                      </m:e>
                      <m:sup>
                        <m:r>
                          <a:rPr lang="en-US" sz="1800" i="1">
                            <a:latin typeface="Cambria Math" panose="02040503050406030204" pitchFamily="18" charset="0"/>
                          </a:rPr>
                          <m:t>𝑇</m:t>
                        </m:r>
                      </m:sup>
                    </m:sSup>
                  </m:oMath>
                </a14:m>
                <a:r>
                  <a:rPr lang="en-US" sz="1800" dirty="0">
                    <a:latin typeface="Times" panose="02020603050405020304" pitchFamily="18" charset="0"/>
                    <a:cs typeface="Times" panose="02020603050405020304" pitchFamily="18" charset="0"/>
                  </a:rPr>
                  <a:t>,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ea typeface="Cambria Math" panose="02040503050406030204" pitchFamily="18" charset="0"/>
                          </a:rPr>
                          <m:t>𝜙</m:t>
                        </m:r>
                      </m:sup>
                    </m:sSubSup>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m:t>
                        </m:r>
                      </m:e>
                      <m:sup>
                        <m:r>
                          <a:rPr lang="en-US" sz="1800" i="1">
                            <a:latin typeface="Cambria Math" panose="02040503050406030204" pitchFamily="18" charset="0"/>
                            <a:ea typeface="Cambria Math" panose="02040503050406030204" pitchFamily="18" charset="0"/>
                          </a:rPr>
                          <m:t>3×3</m:t>
                        </m:r>
                      </m:sup>
                    </m:sSup>
                  </m:oMath>
                </a14:m>
                <a:r>
                  <a:rPr lang="en-US" sz="1800" dirty="0">
                    <a:latin typeface="Times" panose="02020603050405020304" pitchFamily="18" charset="0"/>
                    <a:cs typeface="Times" panose="02020603050405020304" pitchFamily="18" charset="0"/>
                  </a:rPr>
                  <a:t> </a:t>
                </a:r>
              </a:p>
              <a:p>
                <a:pPr algn="just"/>
                <a:r>
                  <a:rPr lang="en-US" sz="1800" dirty="0">
                    <a:latin typeface="Times" panose="02020603050405020304" pitchFamily="18" charset="0"/>
                    <a:cs typeface="Times" panose="020206030504050203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Times" panose="02020603050405020304" pitchFamily="18" charset="0"/>
                    <a:cs typeface="Times" panose="02020603050405020304" pitchFamily="18" charset="0"/>
                  </a:rPr>
                  <a:t> and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Times" panose="02020603050405020304" pitchFamily="18" charset="0"/>
                    <a:cs typeface="Times" panose="02020603050405020304" pitchFamily="18" charset="0"/>
                  </a:rPr>
                  <a:t> denote the element-wise division multiplication, respectively. </a:t>
                </a:r>
              </a:p>
              <a:p>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289055" y="2853511"/>
                <a:ext cx="8559147" cy="1587807"/>
              </a:xfrm>
              <a:prstGeom prst="rect">
                <a:avLst/>
              </a:prstGeom>
              <a:blipFill>
                <a:blip r:embed="rId5"/>
                <a:stretch>
                  <a:fillRect l="-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2400" y="4426055"/>
                <a:ext cx="8680445" cy="1200329"/>
              </a:xfrm>
              <a:prstGeom prst="rect">
                <a:avLst/>
              </a:prstGeom>
            </p:spPr>
            <p:txBody>
              <a:bodyPr wrap="square">
                <a:spAutoFit/>
              </a:bodyPr>
              <a:lstStyle/>
              <a:p>
                <a:pPr marL="285750" indent="-285750" algn="just">
                  <a:buFont typeface="Arial" panose="020B0604020202020204" pitchFamily="34" charset="0"/>
                  <a:buChar char="•"/>
                </a:pPr>
                <a:r>
                  <a:rPr lang="en-US" sz="1800" dirty="0"/>
                  <a:t>Unlike the per-phase equivalent case, multiplying by the complex conjugate of both side of the three-phase formulation will not remove the dependence on </a:t>
                </a: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dirty="0"/>
                  <a:t>. </a:t>
                </a:r>
              </a:p>
              <a:p>
                <a:pPr marL="285750" indent="-285750" algn="just">
                  <a:buFont typeface="Arial" panose="020B0604020202020204" pitchFamily="34" charset="0"/>
                  <a:buChar char="•"/>
                </a:pPr>
                <a:r>
                  <a:rPr lang="en-US" sz="1800" dirty="0"/>
                  <a:t>This is due to the fact that there is a coupling between the phase at bus </a:t>
                </a:r>
                <a:r>
                  <a:rPr lang="en-US" sz="1800" i="1" dirty="0" err="1"/>
                  <a:t>i</a:t>
                </a:r>
                <a:r>
                  <a:rPr lang="en-US" sz="1800" dirty="0"/>
                  <a:t> that arises from the cross-products of the three-phase equations for the phase voltage and line current. </a:t>
                </a:r>
              </a:p>
            </p:txBody>
          </p:sp>
        </mc:Choice>
        <mc:Fallback xmlns="">
          <p:sp>
            <p:nvSpPr>
              <p:cNvPr id="13" name="Rectangle 12"/>
              <p:cNvSpPr>
                <a:spLocks noRot="1" noChangeAspect="1" noMove="1" noResize="1" noEditPoints="1" noAdjustHandles="1" noChangeArrowheads="1" noChangeShapeType="1" noTextEdit="1"/>
              </p:cNvSpPr>
              <p:nvPr/>
            </p:nvSpPr>
            <p:spPr>
              <a:xfrm>
                <a:off x="152400" y="4426055"/>
                <a:ext cx="8680445" cy="1200329"/>
              </a:xfrm>
              <a:prstGeom prst="rect">
                <a:avLst/>
              </a:prstGeom>
              <a:blipFill>
                <a:blip r:embed="rId6"/>
                <a:stretch>
                  <a:fillRect l="-421" t="-2538" r="-562" b="-7107"/>
                </a:stretch>
              </a:blipFill>
            </p:spPr>
            <p:txBody>
              <a:bodyPr/>
              <a:lstStyle/>
              <a:p>
                <a:r>
                  <a:rPr lang="en-US">
                    <a:noFill/>
                  </a:rPr>
                  <a:t> </a:t>
                </a:r>
              </a:p>
            </p:txBody>
          </p:sp>
        </mc:Fallback>
      </mc:AlternateContent>
      <p:sp>
        <p:nvSpPr>
          <p:cNvPr id="14" name="Rectangle 13"/>
          <p:cNvSpPr/>
          <p:nvPr/>
        </p:nvSpPr>
        <p:spPr>
          <a:xfrm>
            <a:off x="99618" y="5776180"/>
            <a:ext cx="8763000" cy="246221"/>
          </a:xfrm>
          <a:prstGeom prst="rect">
            <a:avLst/>
          </a:prstGeom>
        </p:spPr>
        <p:txBody>
          <a:bodyPr wrap="square">
            <a:spAutoFit/>
          </a:bodyPr>
          <a:lstStyle/>
          <a:p>
            <a:r>
              <a:rPr lang="en-US" sz="1000" dirty="0"/>
              <a:t>[9] </a:t>
            </a:r>
            <a:r>
              <a:rPr lang="en-US" sz="1000" dirty="0" err="1"/>
              <a:t>Anmar</a:t>
            </a:r>
            <a:r>
              <a:rPr lang="en-US" sz="1000" dirty="0"/>
              <a:t> </a:t>
            </a:r>
            <a:r>
              <a:rPr lang="en-US" sz="1000" dirty="0" err="1"/>
              <a:t>Arif</a:t>
            </a:r>
            <a:r>
              <a:rPr lang="en-US" sz="1000" dirty="0"/>
              <a:t>, “Distribution system outage management after extreme weather events”, PhD Dissertation, Iowa State University, 2019.</a:t>
            </a:r>
          </a:p>
        </p:txBody>
      </p:sp>
      <p:sp>
        <p:nvSpPr>
          <p:cNvPr id="12" name="TextBox 11"/>
          <p:cNvSpPr txBox="1"/>
          <p:nvPr/>
        </p:nvSpPr>
        <p:spPr>
          <a:xfrm>
            <a:off x="187411" y="1689468"/>
            <a:ext cx="8229600" cy="646331"/>
          </a:xfrm>
          <a:prstGeom prst="rect">
            <a:avLst/>
          </a:prstGeom>
          <a:noFill/>
        </p:spPr>
        <p:txBody>
          <a:bodyPr wrap="square" rtlCol="0">
            <a:spAutoFit/>
          </a:bodyPr>
          <a:lstStyle/>
          <a:p>
            <a:r>
              <a:rPr lang="en-US" sz="1800" dirty="0"/>
              <a:t>Extend to three-phase system, it has</a:t>
            </a:r>
          </a:p>
          <a:p>
            <a:endParaRPr lang="en-US" sz="1800" dirty="0"/>
          </a:p>
        </p:txBody>
      </p:sp>
    </p:spTree>
    <p:extLst>
      <p:ext uri="{BB962C8B-B14F-4D97-AF65-F5344CB8AC3E}">
        <p14:creationId xmlns:p14="http://schemas.microsoft.com/office/powerpoint/2010/main" val="1325375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Extension to unbalanced three-phase systems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mc:AlternateContent xmlns:mc="http://schemas.openxmlformats.org/markup-compatibility/2006" xmlns:a14="http://schemas.microsoft.com/office/drawing/2010/main">
        <mc:Choice Requires="a14">
          <p:sp>
            <p:nvSpPr>
              <p:cNvPr id="21" name="Rectangle 20"/>
              <p:cNvSpPr/>
              <p:nvPr/>
            </p:nvSpPr>
            <p:spPr>
              <a:xfrm>
                <a:off x="152400" y="650789"/>
                <a:ext cx="8825204" cy="4050917"/>
              </a:xfrm>
              <a:prstGeom prst="rect">
                <a:avLst/>
              </a:prstGeom>
            </p:spPr>
            <p:txBody>
              <a:bodyPr wrap="square">
                <a:spAutoFit/>
              </a:bodyPr>
              <a:lstStyle/>
              <a:p>
                <a:pPr algn="just"/>
                <a:r>
                  <a:rPr lang="en-US" sz="2000" dirty="0"/>
                  <a:t>To address this problem, it has observed that the voltage magnitude between the phases are similar, i.e., </a:t>
                </a:r>
                <a14:m>
                  <m:oMath xmlns:m="http://schemas.openxmlformats.org/officeDocument/2006/math">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𝑖</m:t>
                            </m:r>
                          </m:sub>
                          <m:sup>
                            <m:r>
                              <a:rPr lang="en-US" sz="2000" i="1">
                                <a:latin typeface="Cambria Math" panose="02040503050406030204" pitchFamily="18" charset="0"/>
                              </a:rPr>
                              <m:t>𝑎</m:t>
                            </m:r>
                          </m:sup>
                        </m:sSubSup>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𝑖</m:t>
                            </m:r>
                          </m:sub>
                          <m:sup>
                            <m:r>
                              <a:rPr lang="en-US" sz="2000" b="0" i="1" smtClean="0">
                                <a:latin typeface="Cambria Math" panose="02040503050406030204" pitchFamily="18" charset="0"/>
                              </a:rPr>
                              <m:t>𝑏</m:t>
                            </m:r>
                          </m:sup>
                        </m:sSubSup>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𝑖</m:t>
                            </m:r>
                          </m:sub>
                          <m:sup>
                            <m:r>
                              <a:rPr lang="en-US" sz="2000" b="0" i="1" smtClean="0">
                                <a:latin typeface="Cambria Math" panose="02040503050406030204" pitchFamily="18" charset="0"/>
                              </a:rPr>
                              <m:t>𝑐</m:t>
                            </m:r>
                          </m:sup>
                        </m:sSubSup>
                      </m:e>
                    </m:d>
                  </m:oMath>
                </a14:m>
                <a:r>
                  <a:rPr lang="en-US" sz="2000" dirty="0"/>
                  <a:t>, and that the phase unbalances on each bus are not very severe, so it assumes that the voltages are nearly balanced. Thus, it can approximate the phase different at bus </a:t>
                </a:r>
                <a:r>
                  <a:rPr lang="en-US" sz="2000" i="1" dirty="0" err="1"/>
                  <a:t>i</a:t>
                </a:r>
                <a:r>
                  <a:rPr lang="en-US" sz="2000" dirty="0"/>
                  <a:t> as:</a:t>
                </a:r>
              </a:p>
              <a:p>
                <a:pPr algn="just"/>
                <a:endParaRPr lang="en-US" sz="2000" dirty="0"/>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𝑖</m:t>
                                  </m:r>
                                </m:sub>
                                <m:sup>
                                  <m:r>
                                    <a:rPr lang="en-US" sz="2000" i="1">
                                      <a:latin typeface="Cambria Math" panose="02040503050406030204" pitchFamily="18" charset="0"/>
                                    </a:rPr>
                                    <m:t>𝑎</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𝑖</m:t>
                                  </m:r>
                                </m:sub>
                                <m:sup>
                                  <m:r>
                                    <a:rPr lang="en-US" sz="2000" b="0" i="1" smtClean="0">
                                      <a:latin typeface="Cambria Math" panose="02040503050406030204" pitchFamily="18" charset="0"/>
                                    </a:rPr>
                                    <m:t>𝑏</m:t>
                                  </m:r>
                                </m:sup>
                              </m:sSubSup>
                            </m:e>
                          </m:d>
                          <m:r>
                            <a:rPr lang="en-US" sz="2000" i="1">
                              <a:latin typeface="Cambria Math" panose="02040503050406030204" pitchFamily="18" charset="0"/>
                            </a:rPr>
                            <m:t>=</m:t>
                          </m:r>
                        </m:e>
                      </m:func>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𝜃</m:t>
                                  </m:r>
                                </m:e>
                                <m:sup>
                                  <m:r>
                                    <a:rPr lang="en-US" sz="2000" b="0" i="1" smtClean="0">
                                      <a:latin typeface="Cambria Math" panose="02040503050406030204" pitchFamily="18" charset="0"/>
                                    </a:rPr>
                                    <m:t>∗</m:t>
                                  </m:r>
                                </m:sup>
                              </m:sSup>
                            </m:e>
                          </m:d>
                          <m:r>
                            <a:rPr lang="en-US" sz="2000" i="1">
                              <a:latin typeface="Cambria Math" panose="02040503050406030204" pitchFamily="18" charset="0"/>
                            </a:rPr>
                            <m:t>=</m:t>
                          </m:r>
                        </m:e>
                      </m:fun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𝜃</m:t>
                                  </m:r>
                                </m:e>
                                <m:sup>
                                  <m:r>
                                    <a:rPr lang="en-US" sz="2000" i="1">
                                      <a:latin typeface="Cambria Math" panose="02040503050406030204" pitchFamily="18" charset="0"/>
                                    </a:rPr>
                                    <m:t>∗</m:t>
                                  </m:r>
                                </m:sup>
                              </m:sSup>
                            </m:e>
                          </m:d>
                          <m:r>
                            <a:rPr lang="en-US" sz="2000" i="1">
                              <a:latin typeface="Cambria Math" panose="02040503050406030204" pitchFamily="18" charset="0"/>
                            </a:rPr>
                            <m:t>−</m:t>
                          </m:r>
                        </m:e>
                      </m:func>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num>
                        <m:den>
                          <m:r>
                            <a:rPr lang="en-US" sz="2000" i="1">
                              <a:latin typeface="Cambria Math" panose="02040503050406030204" pitchFamily="18" charset="0"/>
                            </a:rPr>
                            <m:t>2</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𝜃</m:t>
                                  </m:r>
                                </m:e>
                                <m:sup>
                                  <m:r>
                                    <a:rPr lang="en-US" sz="2000" i="1">
                                      <a:latin typeface="Cambria Math" panose="02040503050406030204" pitchFamily="18" charset="0"/>
                                    </a:rPr>
                                    <m:t>∗</m:t>
                                  </m:r>
                                </m:sup>
                              </m:sSup>
                            </m:e>
                          </m:d>
                        </m:e>
                      </m:fun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oMath>
                  </m:oMathPara>
                </a14:m>
                <a:endParaRPr lang="en-US" sz="2000" dirty="0"/>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𝑖</m:t>
                                  </m:r>
                                </m:sub>
                                <m:sup>
                                  <m:r>
                                    <a:rPr lang="en-US" sz="2000" i="1">
                                      <a:latin typeface="Cambria Math" panose="02040503050406030204" pitchFamily="18" charset="0"/>
                                    </a:rPr>
                                    <m:t>𝑎</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𝑖</m:t>
                                  </m:r>
                                </m:sub>
                                <m:sup>
                                  <m:r>
                                    <a:rPr lang="en-US" sz="2000" i="1">
                                      <a:latin typeface="Cambria Math" panose="02040503050406030204" pitchFamily="18" charset="0"/>
                                    </a:rPr>
                                    <m:t>𝑏</m:t>
                                  </m:r>
                                </m:sup>
                              </m:sSubSup>
                            </m:e>
                          </m:d>
                          <m:r>
                            <a:rPr lang="en-US" sz="2000" i="1">
                              <a:latin typeface="Cambria Math" panose="02040503050406030204" pitchFamily="18" charset="0"/>
                            </a:rPr>
                            <m:t>=</m:t>
                          </m:r>
                        </m:e>
                      </m:func>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𝜃</m:t>
                                  </m:r>
                                </m:e>
                                <m:sup>
                                  <m:r>
                                    <a:rPr lang="en-US" sz="2000" i="1">
                                      <a:latin typeface="Cambria Math" panose="02040503050406030204" pitchFamily="18" charset="0"/>
                                    </a:rPr>
                                    <m:t>∗</m:t>
                                  </m:r>
                                </m:sup>
                              </m:sSup>
                            </m:e>
                          </m:d>
                          <m:r>
                            <a:rPr lang="en-US" sz="2000" i="1">
                              <a:latin typeface="Cambria Math" panose="02040503050406030204" pitchFamily="18" charset="0"/>
                            </a:rPr>
                            <m:t>=</m:t>
                          </m:r>
                        </m:e>
                      </m:func>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𝜃</m:t>
                                  </m:r>
                                </m:e>
                                <m:sup>
                                  <m:r>
                                    <a:rPr lang="en-US" sz="2000" i="1">
                                      <a:latin typeface="Cambria Math" panose="02040503050406030204" pitchFamily="18" charset="0"/>
                                    </a:rPr>
                                    <m:t>∗</m:t>
                                  </m:r>
                                </m:sup>
                              </m:sSup>
                            </m:e>
                          </m:d>
                          <m:r>
                            <a:rPr lang="en-US" sz="2000" i="1">
                              <a:latin typeface="Cambria Math" panose="02040503050406030204" pitchFamily="18" charset="0"/>
                            </a:rPr>
                            <m:t>+</m:t>
                          </m:r>
                        </m:e>
                      </m:func>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num>
                        <m:den>
                          <m:r>
                            <a:rPr lang="en-US" sz="2000" i="1">
                              <a:latin typeface="Cambria Math" panose="02040503050406030204" pitchFamily="18" charset="0"/>
                            </a:rPr>
                            <m:t>2</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𝜃</m:t>
                                  </m:r>
                                </m:e>
                                <m:sup>
                                  <m:r>
                                    <a:rPr lang="en-US" sz="2000" i="1">
                                      <a:latin typeface="Cambria Math" panose="02040503050406030204" pitchFamily="18" charset="0"/>
                                    </a:rPr>
                                    <m:t>∗</m:t>
                                  </m:r>
                                </m:sup>
                              </m:sSup>
                            </m:e>
                          </m:d>
                        </m:e>
                      </m:func>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num>
                        <m:den>
                          <m:r>
                            <a:rPr lang="en-US" sz="2000" i="1">
                              <a:latin typeface="Cambria Math" panose="02040503050406030204" pitchFamily="18" charset="0"/>
                            </a:rPr>
                            <m:t>2</m:t>
                          </m:r>
                        </m:den>
                      </m:f>
                    </m:oMath>
                  </m:oMathPara>
                </a14:m>
                <a:endParaRPr lang="en-US" sz="2000" dirty="0"/>
              </a:p>
              <a:p>
                <a:endParaRPr lang="en-US" sz="2000" dirty="0"/>
              </a:p>
              <a:p>
                <a:r>
                  <a:rPr lang="en-US" sz="2000" dirty="0"/>
                  <a:t>Where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𝜃</m:t>
                        </m:r>
                      </m:e>
                      <m:sup>
                        <m:r>
                          <a:rPr lang="en-US" sz="2000" i="1">
                            <a:latin typeface="Cambria Math" panose="02040503050406030204" pitchFamily="18" charset="0"/>
                          </a:rPr>
                          <m:t>∗</m:t>
                        </m:r>
                      </m:sup>
                    </m:sSup>
                  </m:oMath>
                </a14:m>
                <a:r>
                  <a:rPr lang="en-US" sz="2000" dirty="0"/>
                  <a:t>represents the relative phase unbalance, which is sufficiently small. Therefore, the nearly balanced voltages are</a:t>
                </a:r>
              </a:p>
            </p:txBody>
          </p:sp>
        </mc:Choice>
        <mc:Fallback xmlns="">
          <p:sp>
            <p:nvSpPr>
              <p:cNvPr id="21" name="Rectangle 20"/>
              <p:cNvSpPr>
                <a:spLocks noRot="1" noChangeAspect="1" noMove="1" noResize="1" noEditPoints="1" noAdjustHandles="1" noChangeArrowheads="1" noChangeShapeType="1" noTextEdit="1"/>
              </p:cNvSpPr>
              <p:nvPr/>
            </p:nvSpPr>
            <p:spPr>
              <a:xfrm>
                <a:off x="152400" y="650789"/>
                <a:ext cx="8825204" cy="4050917"/>
              </a:xfrm>
              <a:prstGeom prst="rect">
                <a:avLst/>
              </a:prstGeom>
              <a:blipFill>
                <a:blip r:embed="rId2"/>
                <a:stretch>
                  <a:fillRect l="-691" t="-904" r="-622" b="-1807"/>
                </a:stretch>
              </a:blipFill>
            </p:spPr>
            <p:txBody>
              <a:bodyPr/>
              <a:lstStyle/>
              <a:p>
                <a:r>
                  <a:rPr lang="en-US">
                    <a:noFill/>
                  </a:rPr>
                  <a:t> </a:t>
                </a:r>
              </a:p>
            </p:txBody>
          </p:sp>
        </mc:Fallback>
      </mc:AlternateContent>
      <p:sp>
        <p:nvSpPr>
          <p:cNvPr id="7" name="Rectangle 6"/>
          <p:cNvSpPr/>
          <p:nvPr/>
        </p:nvSpPr>
        <p:spPr>
          <a:xfrm>
            <a:off x="99618" y="5776180"/>
            <a:ext cx="8763000" cy="246221"/>
          </a:xfrm>
          <a:prstGeom prst="rect">
            <a:avLst/>
          </a:prstGeom>
        </p:spPr>
        <p:txBody>
          <a:bodyPr wrap="square">
            <a:spAutoFit/>
          </a:bodyPr>
          <a:lstStyle/>
          <a:p>
            <a:r>
              <a:rPr lang="en-US" sz="1000" dirty="0"/>
              <a:t>[9] </a:t>
            </a:r>
            <a:r>
              <a:rPr lang="en-US" sz="1000" dirty="0" err="1"/>
              <a:t>Anmar</a:t>
            </a:r>
            <a:r>
              <a:rPr lang="en-US" sz="1000" dirty="0"/>
              <a:t> </a:t>
            </a:r>
            <a:r>
              <a:rPr lang="en-US" sz="1000" dirty="0" err="1"/>
              <a:t>Arif</a:t>
            </a:r>
            <a:r>
              <a:rPr lang="en-US" sz="1000" dirty="0"/>
              <a:t>, “Distribution system outage management after extreme weather events”, PhD Dissertation, Iowa State University, 2019.</a:t>
            </a:r>
          </a:p>
        </p:txBody>
      </p:sp>
      <mc:AlternateContent xmlns:mc="http://schemas.openxmlformats.org/markup-compatibility/2006" xmlns:a14="http://schemas.microsoft.com/office/drawing/2010/main">
        <mc:Choice Requires="a14">
          <p:sp>
            <p:nvSpPr>
              <p:cNvPr id="6" name="TextBox 5"/>
              <p:cNvSpPr txBox="1"/>
              <p:nvPr/>
            </p:nvSpPr>
            <p:spPr>
              <a:xfrm>
                <a:off x="2602509" y="4850987"/>
                <a:ext cx="4114800" cy="12064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rPr>
                                <m:t>𝑎</m:t>
                              </m:r>
                            </m:sup>
                          </m:sSubSup>
                        </m:num>
                        <m:den>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rPr>
                                <m:t>𝑏</m:t>
                              </m:r>
                            </m:sup>
                          </m:sSubSup>
                        </m:den>
                      </m:f>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rPr>
                                <m:t>𝑏</m:t>
                              </m:r>
                            </m:sup>
                          </m:sSubSup>
                        </m:num>
                        <m:den>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rPr>
                                <m:t>𝑐</m:t>
                              </m:r>
                            </m:sup>
                          </m:sSubSup>
                        </m:den>
                      </m:f>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rPr>
                                <m:t>𝑐</m:t>
                              </m:r>
                            </m:sup>
                          </m:sSubSup>
                        </m:num>
                        <m:den>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rPr>
                                <m:t>𝑎</m:t>
                              </m:r>
                            </m:sup>
                          </m:sSubSup>
                        </m:den>
                      </m:f>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𝑗</m:t>
                          </m:r>
                          <m:f>
                            <m:fPr>
                              <m:type m:val="lin"/>
                              <m:ctrlPr>
                                <a:rPr lang="en-US" sz="1800" i="1">
                                  <a:latin typeface="Cambria Math" panose="02040503050406030204" pitchFamily="18" charset="0"/>
                                </a:rPr>
                              </m:ctrlPr>
                            </m:fPr>
                            <m:num>
                              <m:r>
                                <a:rPr lang="en-US" sz="1800">
                                  <a:latin typeface="Cambria Math" panose="02040503050406030204" pitchFamily="18" charset="0"/>
                                </a:rPr>
                                <m:t>2</m:t>
                              </m:r>
                              <m:r>
                                <a:rPr lang="en-US" sz="1800" i="1">
                                  <a:latin typeface="Cambria Math" panose="02040503050406030204" pitchFamily="18" charset="0"/>
                                </a:rPr>
                                <m:t>𝜋</m:t>
                              </m:r>
                            </m:num>
                            <m:den>
                              <m:r>
                                <a:rPr lang="en-US" sz="1800">
                                  <a:latin typeface="Cambria Math" panose="02040503050406030204" pitchFamily="18" charset="0"/>
                                </a:rPr>
                                <m:t>3</m:t>
                              </m:r>
                            </m:den>
                          </m:f>
                        </m:sup>
                      </m:sSup>
                    </m:oMath>
                  </m:oMathPara>
                </a14:m>
                <a:endParaRPr lang="en-US" sz="1800" dirty="0"/>
              </a:p>
              <a:p>
                <a:endParaRPr lang="en-US" sz="1800" dirty="0"/>
              </a:p>
              <a:p>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2602509" y="4850987"/>
                <a:ext cx="4114800" cy="120648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32207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Extension to unbalanced three-phase systems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7" name="TextBox 6"/>
          <p:cNvSpPr txBox="1"/>
          <p:nvPr/>
        </p:nvSpPr>
        <p:spPr>
          <a:xfrm>
            <a:off x="252704" y="746980"/>
            <a:ext cx="8229600" cy="1815882"/>
          </a:xfrm>
          <a:prstGeom prst="rect">
            <a:avLst/>
          </a:prstGeom>
          <a:noFill/>
        </p:spPr>
        <p:txBody>
          <a:bodyPr wrap="square" rtlCol="0">
            <a:spAutoFit/>
          </a:bodyPr>
          <a:lstStyle/>
          <a:p>
            <a:pPr algn="just"/>
            <a:r>
              <a:rPr lang="en-US" sz="2000" dirty="0"/>
              <a:t>It can update the </a:t>
            </a:r>
            <a:r>
              <a:rPr lang="en-US" sz="2000" b="1" dirty="0"/>
              <a:t>voltage magnitude </a:t>
            </a:r>
            <a:r>
              <a:rPr lang="en-US" sz="2000" dirty="0"/>
              <a:t>in </a:t>
            </a:r>
            <a:r>
              <a:rPr lang="en-US" sz="2000" dirty="0" err="1"/>
              <a:t>Dist</a:t>
            </a:r>
            <a:r>
              <a:rPr lang="en-US" sz="2000" dirty="0"/>
              <a:t>-Flow method for the unbalanced case with</a:t>
            </a:r>
          </a:p>
          <a:p>
            <a:pPr algn="just"/>
            <a:endParaRPr lang="en-US" dirty="0"/>
          </a:p>
          <a:p>
            <a:pPr algn="just"/>
            <a:endParaRPr lang="en-US" dirty="0"/>
          </a:p>
          <a:p>
            <a:endParaRPr lang="en-US" dirty="0"/>
          </a:p>
        </p:txBody>
      </p:sp>
      <mc:AlternateContent xmlns:mc="http://schemas.openxmlformats.org/markup-compatibility/2006" xmlns:a14="http://schemas.microsoft.com/office/drawing/2010/main">
        <mc:Choice Requires="a14">
          <p:sp>
            <p:nvSpPr>
              <p:cNvPr id="17" name="Rectangle 16"/>
              <p:cNvSpPr/>
              <p:nvPr/>
            </p:nvSpPr>
            <p:spPr>
              <a:xfrm>
                <a:off x="2403588" y="1225757"/>
                <a:ext cx="3937488" cy="1461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𝑗</m:t>
                                            </m:r>
                                          </m:sub>
                                          <m:sup>
                                            <m:r>
                                              <a:rPr lang="en-US" sz="2000" i="1">
                                                <a:latin typeface="Cambria Math" panose="02040503050406030204" pitchFamily="18" charset="0"/>
                                              </a:rPr>
                                              <m:t>𝑎</m:t>
                                            </m:r>
                                          </m:sup>
                                        </m:sSubSup>
                                      </m:e>
                                    </m:d>
                                  </m:e>
                                  <m:sup>
                                    <m:r>
                                      <a:rPr lang="en-US" sz="2000">
                                        <a:latin typeface="Cambria Math" panose="02040503050406030204" pitchFamily="18" charset="0"/>
                                      </a:rPr>
                                      <m:t>2</m:t>
                                    </m:r>
                                  </m:sup>
                                </m:sSup>
                              </m:e>
                            </m:mr>
                            <m:mr>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𝑗</m:t>
                                            </m:r>
                                          </m:sub>
                                          <m:sup>
                                            <m:r>
                                              <a:rPr lang="en-US" sz="2000" i="1">
                                                <a:latin typeface="Cambria Math" panose="02040503050406030204" pitchFamily="18" charset="0"/>
                                              </a:rPr>
                                              <m:t>𝑏</m:t>
                                            </m:r>
                                          </m:sup>
                                        </m:sSubSup>
                                      </m:e>
                                    </m:d>
                                  </m:e>
                                  <m:sup>
                                    <m:r>
                                      <a:rPr lang="en-US" sz="2000">
                                        <a:latin typeface="Cambria Math" panose="02040503050406030204" pitchFamily="18" charset="0"/>
                                      </a:rPr>
                                      <m:t>2</m:t>
                                    </m:r>
                                  </m:sup>
                                </m:sSup>
                              </m:e>
                            </m:mr>
                            <m:mr>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𝑗</m:t>
                                            </m:r>
                                          </m:sub>
                                          <m:sup>
                                            <m:r>
                                              <a:rPr lang="en-US" sz="2000" i="1">
                                                <a:latin typeface="Cambria Math" panose="02040503050406030204" pitchFamily="18" charset="0"/>
                                              </a:rPr>
                                              <m:t>𝑐</m:t>
                                            </m:r>
                                          </m:sup>
                                        </m:sSubSup>
                                      </m:e>
                                    </m:d>
                                  </m:e>
                                  <m:sup>
                                    <m:r>
                                      <a:rPr lang="en-US" sz="2000">
                                        <a:latin typeface="Cambria Math" panose="02040503050406030204" pitchFamily="18" charset="0"/>
                                      </a:rPr>
                                      <m:t>2</m:t>
                                    </m:r>
                                  </m:sup>
                                </m:sSup>
                              </m:e>
                            </m:mr>
                          </m:m>
                        </m:e>
                      </m:d>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𝑖</m:t>
                                            </m:r>
                                          </m:sub>
                                          <m:sup>
                                            <m:r>
                                              <a:rPr lang="en-US" sz="2000" i="1">
                                                <a:latin typeface="Cambria Math" panose="02040503050406030204" pitchFamily="18" charset="0"/>
                                              </a:rPr>
                                              <m:t>𝑎</m:t>
                                            </m:r>
                                          </m:sup>
                                        </m:sSubSup>
                                      </m:e>
                                    </m:d>
                                  </m:e>
                                  <m:sup>
                                    <m:r>
                                      <a:rPr lang="en-US" sz="2000">
                                        <a:latin typeface="Cambria Math" panose="02040503050406030204" pitchFamily="18" charset="0"/>
                                      </a:rPr>
                                      <m:t>2</m:t>
                                    </m:r>
                                  </m:sup>
                                </m:sSup>
                              </m:e>
                            </m:mr>
                            <m:mr>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𝑖</m:t>
                                            </m:r>
                                          </m:sub>
                                          <m:sup>
                                            <m:r>
                                              <a:rPr lang="en-US" sz="2000" i="1">
                                                <a:latin typeface="Cambria Math" panose="02040503050406030204" pitchFamily="18" charset="0"/>
                                              </a:rPr>
                                              <m:t>𝑏</m:t>
                                            </m:r>
                                          </m:sup>
                                        </m:sSubSup>
                                      </m:e>
                                    </m:d>
                                  </m:e>
                                  <m:sup>
                                    <m:r>
                                      <a:rPr lang="en-US" sz="2000">
                                        <a:latin typeface="Cambria Math" panose="02040503050406030204" pitchFamily="18" charset="0"/>
                                      </a:rPr>
                                      <m:t>2</m:t>
                                    </m:r>
                                  </m:sup>
                                </m:sSup>
                              </m:e>
                            </m:mr>
                            <m:mr>
                              <m:e>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𝑖</m:t>
                                            </m:r>
                                          </m:sub>
                                          <m:sup>
                                            <m:r>
                                              <a:rPr lang="en-US" sz="2000" i="1">
                                                <a:latin typeface="Cambria Math" panose="02040503050406030204" pitchFamily="18" charset="0"/>
                                              </a:rPr>
                                              <m:t>𝑐</m:t>
                                            </m:r>
                                          </m:sup>
                                        </m:sSubSup>
                                      </m:e>
                                    </m:d>
                                  </m:e>
                                  <m:sup>
                                    <m:r>
                                      <a:rPr lang="en-US" sz="2000">
                                        <a:latin typeface="Cambria Math" panose="02040503050406030204" pitchFamily="18" charset="0"/>
                                      </a:rPr>
                                      <m:t>2</m:t>
                                    </m:r>
                                  </m:sup>
                                </m:sSup>
                              </m:e>
                            </m:mr>
                          </m:m>
                        </m:e>
                      </m:d>
                      <m:r>
                        <a:rPr lang="en-US" sz="2000" i="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e>
                        <m:sub>
                          <m:r>
                            <a:rPr lang="en-US" sz="2000" i="1">
                              <a:latin typeface="Cambria Math" panose="02040503050406030204" pitchFamily="18" charset="0"/>
                            </a:rPr>
                            <m:t>𝑖𝑗</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𝑆</m:t>
                          </m:r>
                        </m:e>
                        <m:sub>
                          <m:r>
                            <a:rPr lang="en-US" sz="2000" i="1">
                              <a:latin typeface="Cambria Math" panose="02040503050406030204" pitchFamily="18" charset="0"/>
                            </a:rPr>
                            <m:t>𝑖𝑗</m:t>
                          </m:r>
                        </m:sub>
                        <m:sup>
                          <m:r>
                            <a:rPr lang="en-US" sz="2000" i="0">
                              <a:latin typeface="Cambria Math" panose="02040503050406030204" pitchFamily="18" charset="0"/>
                            </a:rPr>
                            <m:t>∗</m:t>
                          </m:r>
                        </m:sup>
                      </m:sSubSup>
                      <m:r>
                        <a:rPr lang="en-US" sz="2000" i="0">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e>
                        <m:sub>
                          <m:r>
                            <a:rPr lang="en-US" sz="2000" i="1">
                              <a:latin typeface="Cambria Math" panose="02040503050406030204" pitchFamily="18" charset="0"/>
                            </a:rPr>
                            <m:t>𝑖𝑗</m:t>
                          </m:r>
                        </m:sub>
                        <m:sup>
                          <m:r>
                            <a:rPr lang="en-US" sz="2000" i="0">
                              <a:latin typeface="Cambria Math" panose="02040503050406030204" pitchFamily="18" charset="0"/>
                            </a:rPr>
                            <m:t>∗</m:t>
                          </m:r>
                        </m:sup>
                      </m:sSubSup>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𝑖𝑗</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403588" y="1225757"/>
                <a:ext cx="3937488" cy="146174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398200" y="3184581"/>
                <a:ext cx="1938608"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𝑖𝑗</m:t>
                          </m:r>
                        </m:sub>
                      </m:sSub>
                      <m:r>
                        <a:rPr lang="en-US" sz="1800" i="0">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𝑖𝑗</m:t>
                                    </m:r>
                                  </m:sub>
                                  <m:sup>
                                    <m:r>
                                      <a:rPr lang="en-US" sz="1800" i="1">
                                        <a:latin typeface="Cambria Math" panose="02040503050406030204" pitchFamily="18" charset="0"/>
                                      </a:rPr>
                                      <m:t>𝑎</m:t>
                                    </m:r>
                                  </m:sup>
                                </m:sSubSup>
                                <m:r>
                                  <a:rPr lang="en-US" sz="1800" i="0">
                                    <a:latin typeface="Cambria Math" panose="02040503050406030204" pitchFamily="18" charset="0"/>
                                  </a:rPr>
                                  <m:t>+</m:t>
                                </m:r>
                                <m:r>
                                  <a:rPr lang="en-US" sz="1800" i="1">
                                    <a:latin typeface="Cambria Math" panose="02040503050406030204" pitchFamily="18" charset="0"/>
                                  </a:rPr>
                                  <m:t>𝑗</m:t>
                                </m:r>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𝑖𝑗</m:t>
                                    </m:r>
                                  </m:sub>
                                  <m:sup>
                                    <m:r>
                                      <a:rPr lang="en-US" sz="1800" i="1">
                                        <a:latin typeface="Cambria Math" panose="02040503050406030204" pitchFamily="18" charset="0"/>
                                      </a:rPr>
                                      <m:t>𝑎</m:t>
                                    </m:r>
                                  </m:sup>
                                </m:sSubSup>
                              </m:e>
                            </m:m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𝑖𝑗</m:t>
                                    </m:r>
                                  </m:sub>
                                  <m:sup>
                                    <m:r>
                                      <a:rPr lang="en-US" sz="1800" i="1">
                                        <a:latin typeface="Cambria Math" panose="02040503050406030204" pitchFamily="18" charset="0"/>
                                      </a:rPr>
                                      <m:t>𝑏</m:t>
                                    </m:r>
                                  </m:sup>
                                </m:sSubSup>
                                <m:r>
                                  <a:rPr lang="en-US" sz="1800" i="0">
                                    <a:latin typeface="Cambria Math" panose="02040503050406030204" pitchFamily="18" charset="0"/>
                                  </a:rPr>
                                  <m:t>+</m:t>
                                </m:r>
                                <m:r>
                                  <a:rPr lang="en-US" sz="1800" i="1">
                                    <a:latin typeface="Cambria Math" panose="02040503050406030204" pitchFamily="18" charset="0"/>
                                  </a:rPr>
                                  <m:t>𝑗</m:t>
                                </m:r>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𝑖𝑗</m:t>
                                    </m:r>
                                  </m:sub>
                                  <m:sup>
                                    <m:r>
                                      <a:rPr lang="en-US" sz="1800" i="1">
                                        <a:latin typeface="Cambria Math" panose="02040503050406030204" pitchFamily="18" charset="0"/>
                                      </a:rPr>
                                      <m:t>𝑏</m:t>
                                    </m:r>
                                  </m:sup>
                                </m:sSubSup>
                              </m:e>
                            </m:m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𝑖𝑗</m:t>
                                    </m:r>
                                  </m:sub>
                                  <m:sup>
                                    <m:r>
                                      <a:rPr lang="en-US" sz="1800" i="1">
                                        <a:latin typeface="Cambria Math" panose="02040503050406030204" pitchFamily="18" charset="0"/>
                                      </a:rPr>
                                      <m:t>𝑐</m:t>
                                    </m:r>
                                  </m:sup>
                                </m:sSubSup>
                                <m:r>
                                  <a:rPr lang="en-US" sz="1800" i="0">
                                    <a:latin typeface="Cambria Math" panose="02040503050406030204" pitchFamily="18" charset="0"/>
                                  </a:rPr>
                                  <m:t>+</m:t>
                                </m:r>
                                <m:r>
                                  <a:rPr lang="en-US" sz="1800" i="1">
                                    <a:latin typeface="Cambria Math" panose="02040503050406030204" pitchFamily="18" charset="0"/>
                                  </a:rPr>
                                  <m:t>𝑗</m:t>
                                </m:r>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𝑖𝑗</m:t>
                                    </m:r>
                                  </m:sub>
                                  <m:sup>
                                    <m:r>
                                      <a:rPr lang="en-US" sz="1800" i="1">
                                        <a:latin typeface="Cambria Math" panose="02040503050406030204" pitchFamily="18" charset="0"/>
                                      </a:rPr>
                                      <m:t>𝑐</m:t>
                                    </m:r>
                                  </m:sup>
                                </m:sSubSup>
                              </m:e>
                            </m:mr>
                          </m:m>
                        </m:e>
                      </m:d>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3398200" y="3184581"/>
                <a:ext cx="1938608" cy="11128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57166" y="4304946"/>
                <a:ext cx="8077200" cy="11635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𝑧</m:t>
                              </m:r>
                            </m:e>
                          </m:acc>
                        </m:e>
                        <m:sub>
                          <m:r>
                            <a:rPr lang="en-US" sz="1800" i="1">
                              <a:latin typeface="Cambria Math" panose="02040503050406030204" pitchFamily="18" charset="0"/>
                            </a:rPr>
                            <m:t>𝑖𝑗</m:t>
                          </m:r>
                        </m:sub>
                      </m:sSub>
                      <m:r>
                        <a:rPr lang="en-US" sz="1800" i="0">
                          <a:latin typeface="Cambria Math" panose="02040503050406030204" pitchFamily="18" charset="0"/>
                        </a:rPr>
                        <m:t>=</m:t>
                      </m:r>
                      <m:r>
                        <a:rPr lang="en-US" sz="1800" i="1">
                          <a:latin typeface="Cambria Math" panose="02040503050406030204" pitchFamily="18" charset="0"/>
                        </a:rPr>
                        <m:t>𝛼</m:t>
                      </m:r>
                      <m:r>
                        <a:rPr lang="en-US" sz="1800" i="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𝑖𝑗</m:t>
                          </m:r>
                        </m:sub>
                      </m:sSub>
                      <m:r>
                        <a:rPr lang="en-US" sz="1800" i="0">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3"/>
                                    <m:mcJc m:val="center"/>
                                  </m:mcPr>
                                </m:mc>
                              </m:mcs>
                              <m:ctrlPr>
                                <a:rPr lang="en-US" sz="1800" i="1">
                                  <a:latin typeface="Cambria Math" panose="02040503050406030204" pitchFamily="18" charset="0"/>
                                </a:rPr>
                              </m:ctrlPr>
                            </m:mPr>
                            <m:mr>
                              <m:e>
                                <m:r>
                                  <a:rPr lang="en-US" sz="1800" i="0">
                                    <a:latin typeface="Cambria Math" panose="02040503050406030204" pitchFamily="18" charset="0"/>
                                  </a:rPr>
                                  <m:t>1</m:t>
                                </m:r>
                              </m:e>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0">
                                        <a:latin typeface="Cambria Math" panose="02040503050406030204" pitchFamily="18" charset="0"/>
                                      </a:rPr>
                                      <m:t>−</m:t>
                                    </m:r>
                                    <m:r>
                                      <a:rPr lang="en-US" sz="1800" i="1">
                                        <a:latin typeface="Cambria Math" panose="02040503050406030204" pitchFamily="18" charset="0"/>
                                      </a:rPr>
                                      <m:t>𝑗</m:t>
                                    </m:r>
                                    <m:f>
                                      <m:fPr>
                                        <m:type m:val="lin"/>
                                        <m:ctrlPr>
                                          <a:rPr lang="en-US" sz="1800" i="1">
                                            <a:latin typeface="Cambria Math" panose="02040503050406030204" pitchFamily="18" charset="0"/>
                                          </a:rPr>
                                        </m:ctrlPr>
                                      </m:fPr>
                                      <m:num>
                                        <m:r>
                                          <a:rPr lang="en-US" sz="1800" i="0">
                                            <a:latin typeface="Cambria Math" panose="02040503050406030204" pitchFamily="18" charset="0"/>
                                          </a:rPr>
                                          <m:t>2</m:t>
                                        </m:r>
                                        <m:r>
                                          <a:rPr lang="en-US" sz="1800" i="1">
                                            <a:latin typeface="Cambria Math" panose="02040503050406030204" pitchFamily="18" charset="0"/>
                                          </a:rPr>
                                          <m:t>𝜋</m:t>
                                        </m:r>
                                      </m:num>
                                      <m:den>
                                        <m:r>
                                          <a:rPr lang="en-US" sz="1800" i="0">
                                            <a:latin typeface="Cambria Math" panose="02040503050406030204" pitchFamily="18" charset="0"/>
                                          </a:rPr>
                                          <m:t>3</m:t>
                                        </m:r>
                                      </m:den>
                                    </m:f>
                                  </m:sup>
                                </m:sSup>
                              </m:e>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𝑗</m:t>
                                    </m:r>
                                    <m:f>
                                      <m:fPr>
                                        <m:type m:val="lin"/>
                                        <m:ctrlPr>
                                          <a:rPr lang="en-US" sz="1800" i="1">
                                            <a:latin typeface="Cambria Math" panose="02040503050406030204" pitchFamily="18" charset="0"/>
                                          </a:rPr>
                                        </m:ctrlPr>
                                      </m:fPr>
                                      <m:num>
                                        <m:r>
                                          <a:rPr lang="en-US" sz="1800" i="0">
                                            <a:latin typeface="Cambria Math" panose="02040503050406030204" pitchFamily="18" charset="0"/>
                                          </a:rPr>
                                          <m:t>2</m:t>
                                        </m:r>
                                        <m:r>
                                          <a:rPr lang="en-US" sz="1800" i="1">
                                            <a:latin typeface="Cambria Math" panose="02040503050406030204" pitchFamily="18" charset="0"/>
                                          </a:rPr>
                                          <m:t>𝜋</m:t>
                                        </m:r>
                                      </m:num>
                                      <m:den>
                                        <m:r>
                                          <a:rPr lang="en-US" sz="1800" i="0">
                                            <a:latin typeface="Cambria Math" panose="02040503050406030204" pitchFamily="18" charset="0"/>
                                          </a:rPr>
                                          <m:t>3</m:t>
                                        </m:r>
                                      </m:den>
                                    </m:f>
                                  </m:sup>
                                </m:sSup>
                              </m:e>
                            </m:mr>
                            <m:mr>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𝑗</m:t>
                                    </m:r>
                                    <m:f>
                                      <m:fPr>
                                        <m:type m:val="lin"/>
                                        <m:ctrlPr>
                                          <a:rPr lang="en-US" sz="1800" i="1">
                                            <a:latin typeface="Cambria Math" panose="02040503050406030204" pitchFamily="18" charset="0"/>
                                          </a:rPr>
                                        </m:ctrlPr>
                                      </m:fPr>
                                      <m:num>
                                        <m:r>
                                          <a:rPr lang="en-US" sz="1800" i="0">
                                            <a:latin typeface="Cambria Math" panose="02040503050406030204" pitchFamily="18" charset="0"/>
                                          </a:rPr>
                                          <m:t>2</m:t>
                                        </m:r>
                                        <m:r>
                                          <a:rPr lang="en-US" sz="1800" i="1">
                                            <a:latin typeface="Cambria Math" panose="02040503050406030204" pitchFamily="18" charset="0"/>
                                          </a:rPr>
                                          <m:t>𝜋</m:t>
                                        </m:r>
                                      </m:num>
                                      <m:den>
                                        <m:r>
                                          <a:rPr lang="en-US" sz="1800" i="0">
                                            <a:latin typeface="Cambria Math" panose="02040503050406030204" pitchFamily="18" charset="0"/>
                                          </a:rPr>
                                          <m:t>3</m:t>
                                        </m:r>
                                      </m:den>
                                    </m:f>
                                  </m:sup>
                                </m:sSup>
                              </m:e>
                              <m:e>
                                <m:r>
                                  <a:rPr lang="en-US" sz="1800" i="0">
                                    <a:latin typeface="Cambria Math" panose="02040503050406030204" pitchFamily="18" charset="0"/>
                                  </a:rPr>
                                  <m:t>1</m:t>
                                </m:r>
                              </m:e>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0">
                                        <a:latin typeface="Cambria Math" panose="02040503050406030204" pitchFamily="18" charset="0"/>
                                      </a:rPr>
                                      <m:t>−</m:t>
                                    </m:r>
                                    <m:r>
                                      <a:rPr lang="en-US" sz="1800" i="1">
                                        <a:latin typeface="Cambria Math" panose="02040503050406030204" pitchFamily="18" charset="0"/>
                                      </a:rPr>
                                      <m:t>𝑗</m:t>
                                    </m:r>
                                    <m:f>
                                      <m:fPr>
                                        <m:type m:val="lin"/>
                                        <m:ctrlPr>
                                          <a:rPr lang="en-US" sz="1800" i="1">
                                            <a:latin typeface="Cambria Math" panose="02040503050406030204" pitchFamily="18" charset="0"/>
                                          </a:rPr>
                                        </m:ctrlPr>
                                      </m:fPr>
                                      <m:num>
                                        <m:r>
                                          <a:rPr lang="en-US" sz="1800" i="0">
                                            <a:latin typeface="Cambria Math" panose="02040503050406030204" pitchFamily="18" charset="0"/>
                                          </a:rPr>
                                          <m:t>2</m:t>
                                        </m:r>
                                        <m:r>
                                          <a:rPr lang="en-US" sz="1800" i="1">
                                            <a:latin typeface="Cambria Math" panose="02040503050406030204" pitchFamily="18" charset="0"/>
                                          </a:rPr>
                                          <m:t>𝜋</m:t>
                                        </m:r>
                                      </m:num>
                                      <m:den>
                                        <m:r>
                                          <a:rPr lang="en-US" sz="1800" i="0">
                                            <a:latin typeface="Cambria Math" panose="02040503050406030204" pitchFamily="18" charset="0"/>
                                          </a:rPr>
                                          <m:t>3</m:t>
                                        </m:r>
                                      </m:den>
                                    </m:f>
                                  </m:sup>
                                </m:sSup>
                              </m:e>
                            </m:mr>
                            <m:mr>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0">
                                        <a:latin typeface="Cambria Math" panose="02040503050406030204" pitchFamily="18" charset="0"/>
                                      </a:rPr>
                                      <m:t>−</m:t>
                                    </m:r>
                                    <m:r>
                                      <a:rPr lang="en-US" sz="1800" i="1">
                                        <a:latin typeface="Cambria Math" panose="02040503050406030204" pitchFamily="18" charset="0"/>
                                      </a:rPr>
                                      <m:t>𝑗</m:t>
                                    </m:r>
                                    <m:f>
                                      <m:fPr>
                                        <m:type m:val="lin"/>
                                        <m:ctrlPr>
                                          <a:rPr lang="en-US" sz="1800" i="1">
                                            <a:latin typeface="Cambria Math" panose="02040503050406030204" pitchFamily="18" charset="0"/>
                                          </a:rPr>
                                        </m:ctrlPr>
                                      </m:fPr>
                                      <m:num>
                                        <m:r>
                                          <a:rPr lang="en-US" sz="1800" i="0">
                                            <a:latin typeface="Cambria Math" panose="02040503050406030204" pitchFamily="18" charset="0"/>
                                          </a:rPr>
                                          <m:t>2</m:t>
                                        </m:r>
                                        <m:r>
                                          <a:rPr lang="en-US" sz="1800" i="1">
                                            <a:latin typeface="Cambria Math" panose="02040503050406030204" pitchFamily="18" charset="0"/>
                                          </a:rPr>
                                          <m:t>𝜋</m:t>
                                        </m:r>
                                      </m:num>
                                      <m:den>
                                        <m:r>
                                          <a:rPr lang="en-US" sz="1800" i="0">
                                            <a:latin typeface="Cambria Math" panose="02040503050406030204" pitchFamily="18" charset="0"/>
                                          </a:rPr>
                                          <m:t>3</m:t>
                                        </m:r>
                                      </m:den>
                                    </m:f>
                                  </m:sup>
                                </m:sSup>
                              </m:e>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𝑗</m:t>
                                    </m:r>
                                    <m:f>
                                      <m:fPr>
                                        <m:type m:val="lin"/>
                                        <m:ctrlPr>
                                          <a:rPr lang="en-US" sz="1800" i="1">
                                            <a:latin typeface="Cambria Math" panose="02040503050406030204" pitchFamily="18" charset="0"/>
                                          </a:rPr>
                                        </m:ctrlPr>
                                      </m:fPr>
                                      <m:num>
                                        <m:r>
                                          <a:rPr lang="en-US" sz="1800" i="0">
                                            <a:latin typeface="Cambria Math" panose="02040503050406030204" pitchFamily="18" charset="0"/>
                                          </a:rPr>
                                          <m:t>2</m:t>
                                        </m:r>
                                        <m:r>
                                          <a:rPr lang="en-US" sz="1800" i="1">
                                            <a:latin typeface="Cambria Math" panose="02040503050406030204" pitchFamily="18" charset="0"/>
                                          </a:rPr>
                                          <m:t>𝜋</m:t>
                                        </m:r>
                                      </m:num>
                                      <m:den>
                                        <m:r>
                                          <a:rPr lang="en-US" sz="1800" i="0">
                                            <a:latin typeface="Cambria Math" panose="02040503050406030204" pitchFamily="18" charset="0"/>
                                          </a:rPr>
                                          <m:t>3</m:t>
                                        </m:r>
                                      </m:den>
                                    </m:f>
                                  </m:sup>
                                </m:sSup>
                              </m:e>
                              <m:e>
                                <m:r>
                                  <a:rPr lang="en-US" sz="1800" i="0">
                                    <a:latin typeface="Cambria Math" panose="02040503050406030204" pitchFamily="18" charset="0"/>
                                  </a:rPr>
                                  <m:t>1</m:t>
                                </m:r>
                              </m:e>
                            </m:mr>
                          </m:m>
                        </m:e>
                      </m:d>
                      <m:r>
                        <a:rPr lang="en-US" sz="1800" i="0">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3"/>
                                    <m:mcJc m:val="center"/>
                                  </m:mcPr>
                                </m:mc>
                              </m:mcs>
                              <m:ctrlPr>
                                <a:rPr lang="en-US" sz="1800" i="1">
                                  <a:latin typeface="Cambria Math" panose="02040503050406030204" pitchFamily="18" charset="0"/>
                                </a:rPr>
                              </m:ctrlPr>
                            </m:mP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𝑎𝑎</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𝑎𝑏</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𝑎𝑐</m:t>
                                    </m:r>
                                  </m:sup>
                                </m:sSubSup>
                              </m:e>
                            </m:m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𝑏𝑎</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𝑏𝑏</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𝑏𝑐</m:t>
                                    </m:r>
                                  </m:sup>
                                </m:sSubSup>
                              </m:e>
                            </m:m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𝑐𝑎</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𝑐𝑏</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𝑐𝑐</m:t>
                                    </m:r>
                                  </m:sup>
                                </m:sSubSup>
                              </m:e>
                            </m:mr>
                          </m:m>
                        </m:e>
                      </m:d>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657166" y="4304946"/>
                <a:ext cx="8077200" cy="1163588"/>
              </a:xfrm>
              <a:prstGeom prst="rect">
                <a:avLst/>
              </a:prstGeom>
              <a:blipFill>
                <a:blip r:embed="rId4"/>
                <a:stretch>
                  <a:fillRect/>
                </a:stretch>
              </a:blipFill>
            </p:spPr>
            <p:txBody>
              <a:bodyPr/>
              <a:lstStyle/>
              <a:p>
                <a:r>
                  <a:rPr lang="en-US">
                    <a:noFill/>
                  </a:rPr>
                  <a:t> </a:t>
                </a:r>
              </a:p>
            </p:txBody>
          </p:sp>
        </mc:Fallback>
      </mc:AlternateContent>
      <p:sp>
        <p:nvSpPr>
          <p:cNvPr id="19" name="TextBox 18"/>
          <p:cNvSpPr txBox="1"/>
          <p:nvPr/>
        </p:nvSpPr>
        <p:spPr>
          <a:xfrm>
            <a:off x="252704" y="2792249"/>
            <a:ext cx="8229600" cy="1508105"/>
          </a:xfrm>
          <a:prstGeom prst="rect">
            <a:avLst/>
          </a:prstGeom>
          <a:noFill/>
        </p:spPr>
        <p:txBody>
          <a:bodyPr wrap="square" rtlCol="0">
            <a:spAutoFit/>
          </a:bodyPr>
          <a:lstStyle/>
          <a:p>
            <a:pPr algn="just"/>
            <a:r>
              <a:rPr lang="en-US" sz="2000" dirty="0"/>
              <a:t>where</a:t>
            </a:r>
          </a:p>
          <a:p>
            <a:pPr algn="just"/>
            <a:endParaRPr lang="en-US" dirty="0"/>
          </a:p>
          <a:p>
            <a:pPr algn="just"/>
            <a:endParaRPr lang="en-US" dirty="0"/>
          </a:p>
          <a:p>
            <a:endParaRPr lang="en-US" dirty="0"/>
          </a:p>
        </p:txBody>
      </p:sp>
      <p:sp>
        <p:nvSpPr>
          <p:cNvPr id="10" name="Rectangle 9"/>
          <p:cNvSpPr/>
          <p:nvPr/>
        </p:nvSpPr>
        <p:spPr>
          <a:xfrm>
            <a:off x="99618" y="5776180"/>
            <a:ext cx="8763000" cy="246221"/>
          </a:xfrm>
          <a:prstGeom prst="rect">
            <a:avLst/>
          </a:prstGeom>
        </p:spPr>
        <p:txBody>
          <a:bodyPr wrap="square">
            <a:spAutoFit/>
          </a:bodyPr>
          <a:lstStyle/>
          <a:p>
            <a:r>
              <a:rPr lang="en-US" sz="1000" dirty="0"/>
              <a:t>[9] </a:t>
            </a:r>
            <a:r>
              <a:rPr lang="en-US" sz="1000" dirty="0" err="1"/>
              <a:t>Anmar</a:t>
            </a:r>
            <a:r>
              <a:rPr lang="en-US" sz="1000" dirty="0"/>
              <a:t> </a:t>
            </a:r>
            <a:r>
              <a:rPr lang="en-US" sz="1000" dirty="0" err="1"/>
              <a:t>Arif</a:t>
            </a:r>
            <a:r>
              <a:rPr lang="en-US" sz="1000" dirty="0"/>
              <a:t>, “Distribution system outage management after extreme weather events”, PhD Dissertation, Iowa State University, 2019.</a:t>
            </a:r>
          </a:p>
        </p:txBody>
      </p:sp>
      <mc:AlternateContent xmlns:mc="http://schemas.openxmlformats.org/markup-compatibility/2006" xmlns:a14="http://schemas.microsoft.com/office/drawing/2010/main">
        <mc:Choice Requires="a14">
          <p:sp>
            <p:nvSpPr>
              <p:cNvPr id="12" name="TextBox 11"/>
              <p:cNvSpPr txBox="1"/>
              <p:nvPr/>
            </p:nvSpPr>
            <p:spPr>
              <a:xfrm>
                <a:off x="1406727" y="5437625"/>
                <a:ext cx="3074391" cy="1169551"/>
              </a:xfrm>
              <a:prstGeom prst="rect">
                <a:avLst/>
              </a:prstGeom>
              <a:noFill/>
            </p:spPr>
            <p:txBody>
              <a:bodyPr wrap="square" rtlCol="0">
                <a:spAutoFit/>
              </a:bodyPr>
              <a:lstStyle/>
              <a:p>
                <a:pPr algn="just"/>
                <a14:m>
                  <m:oMath xmlns:m="http://schemas.openxmlformats.org/officeDocument/2006/math">
                    <m:r>
                      <a:rPr lang="en-US" sz="1600" i="1">
                        <a:latin typeface="Cambria Math" panose="02040503050406030204" pitchFamily="18" charset="0"/>
                      </a:rPr>
                      <m:t>𝛼</m:t>
                    </m:r>
                    <m:r>
                      <a:rPr lang="en-US" sz="1600" i="1">
                        <a:latin typeface="Cambria Math" panose="02040503050406030204" pitchFamily="18" charset="0"/>
                      </a:rPr>
                      <m:t> </m:t>
                    </m:r>
                  </m:oMath>
                </a14:m>
                <a:r>
                  <a:rPr lang="en-US" sz="1600" dirty="0"/>
                  <a:t>is Phase shift matrix</a:t>
                </a:r>
              </a:p>
              <a:p>
                <a:pPr algn="just"/>
                <a:endParaRPr lang="en-US" sz="1800" dirty="0"/>
              </a:p>
              <a:p>
                <a:pPr algn="just"/>
                <a:endParaRPr lang="en-US" sz="1800" dirty="0"/>
              </a:p>
              <a:p>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406727" y="5437625"/>
                <a:ext cx="3074391" cy="1169551"/>
              </a:xfrm>
              <a:prstGeom prst="rect">
                <a:avLst/>
              </a:prstGeom>
              <a:blipFill>
                <a:blip r:embed="rId5"/>
                <a:stretch>
                  <a:fillRect t="-1563"/>
                </a:stretch>
              </a:blipFill>
            </p:spPr>
            <p:txBody>
              <a:bodyPr/>
              <a:lstStyle/>
              <a:p>
                <a:r>
                  <a:rPr lang="en-US">
                    <a:noFill/>
                  </a:rPr>
                  <a:t> </a:t>
                </a:r>
              </a:p>
            </p:txBody>
          </p:sp>
        </mc:Fallback>
      </mc:AlternateContent>
    </p:spTree>
    <p:extLst>
      <p:ext uri="{BB962C8B-B14F-4D97-AF65-F5344CB8AC3E}">
        <p14:creationId xmlns:p14="http://schemas.microsoft.com/office/powerpoint/2010/main" val="194562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09600"/>
          </a:xfrm>
        </p:spPr>
        <p:txBody>
          <a:bodyPr/>
          <a:lstStyle/>
          <a:p>
            <a:r>
              <a:rPr lang="en-US" sz="2800" dirty="0">
                <a:latin typeface="Times New Roman" panose="02020603050405020304" pitchFamily="18" charset="0"/>
                <a:cs typeface="Times New Roman" panose="02020603050405020304" pitchFamily="18" charset="0"/>
              </a:rPr>
              <a:t>Conventional power flow calculation </a:t>
            </a:r>
            <a:r>
              <a:rPr lang="en-US" altLang="zh-CN" sz="2800" dirty="0">
                <a:latin typeface="Times New Roman" panose="02020603050405020304" pitchFamily="18" charset="0"/>
                <a:cs typeface="Times New Roman" panose="02020603050405020304" pitchFamily="18" charset="0"/>
              </a:rPr>
              <a:t>in</a:t>
            </a:r>
            <a:r>
              <a:rPr lang="en-US" sz="2800" dirty="0">
                <a:latin typeface="Times New Roman" panose="02020603050405020304" pitchFamily="18" charset="0"/>
                <a:cs typeface="Times New Roman" panose="02020603050405020304" pitchFamily="18" charset="0"/>
              </a:rPr>
              <a:t> transmission systems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9198" y="670574"/>
                <a:ext cx="8864260" cy="3785652"/>
              </a:xfrm>
              <a:prstGeom prst="rect">
                <a:avLst/>
              </a:prstGeom>
              <a:noFill/>
            </p:spPr>
            <p:txBody>
              <a:bodyPr wrap="square" rtlCol="0">
                <a:spAutoFit/>
              </a:bodyPr>
              <a:lstStyle/>
              <a:p>
                <a:pPr algn="just"/>
                <a:r>
                  <a:rPr lang="en-US" sz="2000" dirty="0"/>
                  <a:t>Gauss-Seidel method </a:t>
                </a:r>
              </a:p>
              <a:p>
                <a:pPr marL="800100" lvl="1" indent="-342900" algn="just">
                  <a:buFont typeface="Arial" panose="020B0604020202020204" pitchFamily="34" charset="0"/>
                  <a:buChar char="•"/>
                </a:pPr>
                <a:r>
                  <a:rPr lang="en-US" sz="2000" dirty="0"/>
                  <a:t>It needs to rewrite the equations in an implicit form: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US" sz="2000" dirty="0"/>
                  <a:t> </a:t>
                </a:r>
              </a:p>
              <a:p>
                <a:pPr marL="800100" lvl="1" indent="-342900" algn="just">
                  <a:buFont typeface="Arial" panose="020B0604020202020204" pitchFamily="34" charset="0"/>
                  <a:buChar char="•"/>
                </a:pPr>
                <a:r>
                  <a:rPr lang="en-US" sz="2000" dirty="0"/>
                  <a:t>It starts with initial guess: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0</m:t>
                        </m:r>
                      </m:sup>
                    </m:sSup>
                  </m:oMath>
                </a14:m>
                <a:endParaRPr lang="en-US" sz="2000" dirty="0"/>
              </a:p>
              <a:p>
                <a:pPr marL="800100" lvl="1" indent="-342900" algn="just">
                  <a:buFont typeface="Arial" panose="020B0604020202020204" pitchFamily="34" charset="0"/>
                  <a:buChar char="•"/>
                </a:pPr>
                <a:r>
                  <a:rPr lang="en-US" sz="2000" dirty="0"/>
                  <a:t>Then we update the solution using the following form: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b="0" i="1" smtClean="0">
                            <a:latin typeface="Cambria Math" panose="02040503050406030204" pitchFamily="18" charset="0"/>
                          </a:rPr>
                          <m:t>𝑛</m:t>
                        </m:r>
                        <m:r>
                          <a:rPr lang="en-US" sz="2000" b="0" i="1" smtClean="0">
                            <a:latin typeface="Cambria Math" panose="02040503050406030204" pitchFamily="18" charset="0"/>
                          </a:rPr>
                          <m:t>+1</m:t>
                        </m:r>
                      </m:sup>
                    </m:sSup>
                    <m:r>
                      <a:rPr lang="en-US" sz="2000" i="1">
                        <a:latin typeface="Cambria Math" panose="02040503050406030204" pitchFamily="18" charset="0"/>
                      </a:rPr>
                      <m:t>=</m:t>
                    </m:r>
                    <m:r>
                      <a:rPr lang="en-US" sz="2000" i="1">
                        <a:latin typeface="Cambria Math" panose="02040503050406030204" pitchFamily="18" charset="0"/>
                      </a:rPr>
                      <m:t>h</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𝑛</m:t>
                        </m:r>
                      </m:sup>
                    </m:sSup>
                    <m:r>
                      <a:rPr lang="en-US" sz="2000" i="1">
                        <a:latin typeface="Cambria Math" panose="02040503050406030204" pitchFamily="18" charset="0"/>
                      </a:rPr>
                      <m:t>)</m:t>
                    </m:r>
                  </m:oMath>
                </a14:m>
                <a:r>
                  <a:rPr lang="en-US" sz="2000" dirty="0"/>
                  <a:t> </a:t>
                </a:r>
              </a:p>
              <a:p>
                <a:pPr marL="800100" lvl="1" indent="-342900" algn="just">
                  <a:buFont typeface="Arial" panose="020B0604020202020204" pitchFamily="34" charset="0"/>
                  <a:buChar char="•"/>
                </a:pPr>
                <a:r>
                  <a:rPr lang="en-US" sz="2000" dirty="0"/>
                  <a:t>It repeats the procedure until converged</a:t>
                </a:r>
              </a:p>
              <a:p>
                <a:pPr algn="just"/>
                <a:endParaRPr lang="en-US" sz="2000" dirty="0"/>
              </a:p>
              <a:p>
                <a:pPr algn="just"/>
                <a:r>
                  <a:rPr lang="en-US" sz="2000" dirty="0"/>
                  <a:t>It needs to put the equation in the correct form: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29198" y="670574"/>
                <a:ext cx="8864260" cy="3785652"/>
              </a:xfrm>
              <a:prstGeom prst="rect">
                <a:avLst/>
              </a:prstGeom>
              <a:blipFill>
                <a:blip r:embed="rId2"/>
                <a:stretch>
                  <a:fillRect l="-688" t="-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90800" y="4958621"/>
                <a:ext cx="4156714" cy="693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𝑉</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𝑛</m:t>
                          </m:r>
                          <m:r>
                            <a:rPr lang="en-US" sz="1400" b="0" i="1" smtClean="0">
                              <a:latin typeface="Cambria Math" panose="02040503050406030204" pitchFamily="18" charset="0"/>
                            </a:rPr>
                            <m:t>+1</m:t>
                          </m:r>
                        </m:sup>
                      </m:sSub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altLang="zh-CN" sz="1400" i="1">
                              <a:latin typeface="Cambria Math" panose="02040503050406030204" pitchFamily="18" charset="0"/>
                            </a:rPr>
                            <m:t>1</m:t>
                          </m:r>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𝑖𝑖</m:t>
                              </m:r>
                            </m:sub>
                          </m:sSub>
                        </m:den>
                      </m:f>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𝑆</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m:t>
                                  </m:r>
                                </m:sup>
                              </m:sSubSup>
                            </m:num>
                            <m:den>
                              <m:sSup>
                                <m:sSupPr>
                                  <m:ctrlPr>
                                    <a:rPr lang="en-US" sz="1400" b="0" i="1" smtClean="0">
                                      <a:latin typeface="Cambria Math" panose="02040503050406030204" pitchFamily="18" charset="0"/>
                                    </a:rPr>
                                  </m:ctrlPr>
                                </m:sSup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𝑖</m:t>
                                      </m:r>
                                    </m:sub>
                                    <m:sup>
                                      <m:r>
                                        <a:rPr lang="en-US" sz="1400" i="1">
                                          <a:latin typeface="Cambria Math" panose="02040503050406030204" pitchFamily="18" charset="0"/>
                                        </a:rPr>
                                        <m:t>𝑛</m:t>
                                      </m:r>
                                    </m:sup>
                                  </m:sSubSup>
                                </m:e>
                                <m:sup>
                                  <m:r>
                                    <a:rPr lang="en-US" sz="1400" b="0" i="1" smtClean="0">
                                      <a:latin typeface="Cambria Math" panose="02040503050406030204" pitchFamily="18" charset="0"/>
                                    </a:rPr>
                                    <m:t>∗</m:t>
                                  </m:r>
                                </m:sup>
                              </m:sSup>
                            </m:den>
                          </m:f>
                          <m:r>
                            <a:rPr lang="en-US" sz="1400" b="0" i="1" smtClean="0">
                              <a:latin typeface="Cambria Math" panose="02040503050406030204" pitchFamily="18" charset="0"/>
                            </a:rPr>
                            <m:t>−</m:t>
                          </m:r>
                          <m:nary>
                            <m:naryPr>
                              <m:chr m:val="∑"/>
                              <m:ctrlPr>
                                <a:rPr lang="en-US" sz="1400" b="0" i="1" smtClean="0">
                                  <a:latin typeface="Cambria Math" panose="02040503050406030204" pitchFamily="18" charset="0"/>
                                </a:rPr>
                              </m:ctrlPr>
                            </m:naryPr>
                            <m:sub>
                              <m:r>
                                <m:rPr>
                                  <m:brk m:alnAt="23"/>
                                </m:rPr>
                                <a:rPr lang="en-US" sz="1400" b="0" i="1" smtClean="0">
                                  <a:latin typeface="Cambria Math" panose="02040503050406030204" pitchFamily="18" charset="0"/>
                                </a:rPr>
                                <m:t>𝑗</m:t>
                              </m:r>
                              <m:r>
                                <a:rPr lang="en-US" sz="1400" b="0" i="1" smtClean="0">
                                  <a:latin typeface="Cambria Math" panose="02040503050406030204" pitchFamily="18" charset="0"/>
                                </a:rPr>
                                <m:t>=1, </m:t>
                              </m:r>
                              <m:r>
                                <a:rPr lang="en-US" sz="1400" b="0" i="1" smtClean="0">
                                  <a:latin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sub>
                            <m:sup>
                              <m:r>
                                <a:rPr lang="en-US" sz="1400" b="0" i="1" smtClean="0">
                                  <a:latin typeface="Cambria Math" panose="02040503050406030204" pitchFamily="18" charset="0"/>
                                </a:rPr>
                                <m:t>𝑛</m:t>
                              </m:r>
                            </m:sup>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𝑖𝑗</m:t>
                                  </m:r>
                                </m:sub>
                              </m:sSub>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𝑉</m:t>
                                  </m:r>
                                </m:e>
                                <m:sub>
                                  <m:r>
                                    <a:rPr lang="en-US" sz="1400" b="0" i="1" smtClean="0">
                                      <a:latin typeface="Cambria Math" panose="02040503050406030204" pitchFamily="18" charset="0"/>
                                    </a:rPr>
                                    <m:t>𝑗</m:t>
                                  </m:r>
                                </m:sub>
                                <m:sup>
                                  <m:r>
                                    <a:rPr lang="en-US" sz="1400" b="0" i="1" smtClean="0">
                                      <a:latin typeface="Cambria Math" panose="02040503050406030204" pitchFamily="18" charset="0"/>
                                    </a:rPr>
                                    <m:t>𝑛</m:t>
                                  </m:r>
                                </m:sup>
                              </m:sSubSup>
                            </m:e>
                          </m:nary>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h</m:t>
                          </m:r>
                        </m:e>
                        <m:sub>
                          <m:r>
                            <a:rPr lang="en-US" sz="1400" b="0" i="1" smtClean="0">
                              <a:latin typeface="Cambria Math" panose="02040503050406030204" pitchFamily="18" charset="0"/>
                            </a:rPr>
                            <m:t>𝑖</m:t>
                          </m:r>
                        </m:sub>
                      </m:sSub>
                      <m:d>
                        <m:dPr>
                          <m:ctrlPr>
                            <a:rPr lang="en-US" sz="1400" b="0" i="1" smtClean="0">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b="0" i="1" smtClean="0">
                                  <a:latin typeface="Cambria Math" panose="02040503050406030204" pitchFamily="18" charset="0"/>
                                </a:rPr>
                                <m:t>1</m:t>
                              </m:r>
                            </m:sub>
                            <m:sup>
                              <m:r>
                                <a:rPr lang="en-US" sz="1400" i="1">
                                  <a:latin typeface="Cambria Math" panose="02040503050406030204" pitchFamily="18" charset="0"/>
                                </a:rPr>
                                <m:t>𝑛</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b="0" i="1" smtClean="0">
                                  <a:latin typeface="Cambria Math" panose="02040503050406030204" pitchFamily="18" charset="0"/>
                                </a:rPr>
                                <m:t>2</m:t>
                              </m:r>
                            </m:sub>
                            <m:sup>
                              <m:r>
                                <a:rPr lang="en-US" sz="1400" i="1">
                                  <a:latin typeface="Cambria Math" panose="02040503050406030204" pitchFamily="18" charset="0"/>
                                </a:rPr>
                                <m:t>𝑛</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b="0" i="1" smtClean="0">
                                  <a:latin typeface="Cambria Math" panose="02040503050406030204" pitchFamily="18" charset="0"/>
                                </a:rPr>
                                <m:t>𝐼</m:t>
                              </m:r>
                            </m:sub>
                            <m:sup>
                              <m:r>
                                <a:rPr lang="en-US" sz="1400" i="1">
                                  <a:latin typeface="Cambria Math" panose="02040503050406030204" pitchFamily="18" charset="0"/>
                                </a:rPr>
                                <m:t>𝑛</m:t>
                              </m:r>
                            </m:sup>
                          </m:sSubSup>
                        </m:e>
                      </m:d>
                    </m:oMath>
                  </m:oMathPara>
                </a14:m>
                <a:endParaRPr lang="en-US" sz="1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2590800" y="4958621"/>
                <a:ext cx="4156714" cy="69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38200" y="3031339"/>
                <a:ext cx="3200300" cy="7148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𝑆</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𝑖</m:t>
                          </m:r>
                        </m:sub>
                      </m:sSub>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𝐼</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m:t>
                          </m:r>
                        </m:sup>
                      </m:sSubSup>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𝑖</m:t>
                          </m:r>
                        </m:sub>
                      </m:sSub>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nary>
                                <m:naryPr>
                                  <m:chr m:val="∑"/>
                                  <m:ctrlPr>
                                    <a:rPr lang="en-US" sz="1400" b="0" i="1" smtClean="0">
                                      <a:latin typeface="Cambria Math" panose="02040503050406030204" pitchFamily="18" charset="0"/>
                                    </a:rPr>
                                  </m:ctrlPr>
                                </m:naryPr>
                                <m:sub>
                                  <m:r>
                                    <a:rPr lang="en-US" sz="1400" b="0" i="1" smtClean="0">
                                      <a:latin typeface="Cambria Math" panose="02040503050406030204" pitchFamily="18" charset="0"/>
                                    </a:rPr>
                                    <m:t>𝑗</m:t>
                                  </m:r>
                                  <m:r>
                                    <a:rPr lang="en-US" sz="1400" b="0" i="1" smtClean="0">
                                      <a:latin typeface="Cambria Math" panose="02040503050406030204" pitchFamily="18" charset="0"/>
                                    </a:rPr>
                                    <m:t>=1</m:t>
                                  </m:r>
                                </m:sub>
                                <m:sup>
                                  <m:r>
                                    <a:rPr lang="en-US" sz="1400" b="0" i="1" smtClean="0">
                                      <a:latin typeface="Cambria Math" panose="02040503050406030204" pitchFamily="18" charset="0"/>
                                    </a:rPr>
                                    <m:t>𝑛</m:t>
                                  </m:r>
                                </m:sup>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𝑖𝑗</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𝑗</m:t>
                                      </m:r>
                                    </m:sub>
                                  </m:sSub>
                                </m:e>
                              </m:nary>
                            </m:e>
                          </m:d>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m:t>
                          </m:r>
                        </m:sub>
                      </m:sSub>
                      <m:nary>
                        <m:naryPr>
                          <m:chr m:val="∑"/>
                          <m:ctrlPr>
                            <a:rPr lang="en-US" sz="1400" i="1">
                              <a:latin typeface="Cambria Math" panose="02040503050406030204" pitchFamily="18" charset="0"/>
                            </a:rPr>
                          </m:ctrlPr>
                        </m:naryPr>
                        <m:sub>
                          <m:r>
                            <a:rPr lang="en-US" sz="1400" b="0" i="1" smtClean="0">
                              <a:latin typeface="Cambria Math" panose="02040503050406030204" pitchFamily="18" charset="0"/>
                            </a:rPr>
                            <m:t>𝑗</m:t>
                          </m:r>
                          <m:r>
                            <a:rPr lang="en-US" sz="1400" i="1">
                              <a:latin typeface="Cambria Math" panose="02040503050406030204" pitchFamily="18" charset="0"/>
                            </a:rPr>
                            <m:t>=1</m:t>
                          </m:r>
                        </m:sub>
                        <m:sup>
                          <m:r>
                            <a:rPr lang="en-US" sz="1400" i="1">
                              <a:latin typeface="Cambria Math" panose="02040503050406030204" pitchFamily="18" charset="0"/>
                            </a:rPr>
                            <m:t>𝑛</m:t>
                          </m:r>
                        </m:sup>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𝑌</m:t>
                              </m:r>
                            </m:e>
                            <m:sub>
                              <m:r>
                                <a:rPr lang="en-US" sz="1400" i="1">
                                  <a:latin typeface="Cambria Math" panose="02040503050406030204" pitchFamily="18" charset="0"/>
                                </a:rPr>
                                <m:t>𝑖</m:t>
                              </m:r>
                              <m:r>
                                <a:rPr lang="en-US" sz="1400" b="0" i="1" smtClean="0">
                                  <a:latin typeface="Cambria Math" panose="02040503050406030204" pitchFamily="18" charset="0"/>
                                </a:rPr>
                                <m:t>𝑗</m:t>
                              </m:r>
                            </m:sub>
                            <m:sup>
                              <m:r>
                                <a:rPr lang="en-US" sz="1400" i="1">
                                  <a:latin typeface="Cambria Math" panose="02040503050406030204" pitchFamily="18" charset="0"/>
                                </a:rPr>
                                <m:t>∗</m:t>
                              </m:r>
                            </m:sup>
                          </m:sSubSup>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𝑉</m:t>
                              </m:r>
                            </m:e>
                            <m:sub>
                              <m:r>
                                <a:rPr lang="en-US" sz="1400" b="0" i="1" smtClean="0">
                                  <a:latin typeface="Cambria Math" panose="02040503050406030204" pitchFamily="18" charset="0"/>
                                </a:rPr>
                                <m:t>𝑗</m:t>
                              </m:r>
                            </m:sub>
                            <m:sup>
                              <m:r>
                                <a:rPr lang="en-US" sz="1400" i="1">
                                  <a:latin typeface="Cambria Math" panose="02040503050406030204" pitchFamily="18" charset="0"/>
                                </a:rPr>
                                <m:t>∗</m:t>
                              </m:r>
                            </m:sup>
                          </m:sSubSup>
                        </m:e>
                      </m:nary>
                    </m:oMath>
                  </m:oMathPara>
                </a14:m>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838200" y="3031339"/>
                <a:ext cx="3200300" cy="7148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29200" y="3031339"/>
                <a:ext cx="1877309" cy="612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𝑆</m:t>
                          </m:r>
                        </m:e>
                        <m:sub>
                          <m:r>
                            <a:rPr lang="en-US" sz="1400" i="1">
                              <a:latin typeface="Cambria Math" panose="02040503050406030204" pitchFamily="18" charset="0"/>
                            </a:rPr>
                            <m:t>𝑖</m:t>
                          </m:r>
                        </m:sub>
                        <m:sup>
                          <m:r>
                            <a:rPr lang="en-US" sz="1400" i="1">
                              <a:latin typeface="Cambria Math" panose="02040503050406030204" pitchFamily="18" charset="0"/>
                            </a:rPr>
                            <m:t>∗</m:t>
                          </m:r>
                        </m:sup>
                      </m:sSubSup>
                      <m:r>
                        <a:rPr lang="en-US" sz="1400" b="0" i="1" smtClean="0">
                          <a:latin typeface="Cambria Math" panose="02040503050406030204" pitchFamily="18" charset="0"/>
                        </a:rPr>
                        <m:t>=</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𝑉</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m:t>
                          </m:r>
                        </m:sup>
                      </m:sSubSup>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e>
                        <m:sub>
                          <m:r>
                            <a:rPr lang="en-US" sz="1400" i="1">
                              <a:latin typeface="Cambria Math" panose="02040503050406030204" pitchFamily="18" charset="0"/>
                            </a:rPr>
                            <m:t>𝑖</m:t>
                          </m:r>
                        </m:sub>
                      </m:sSub>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i="1">
                              <a:latin typeface="Cambria Math" panose="02040503050406030204" pitchFamily="18" charset="0"/>
                            </a:rPr>
                            <m:t>𝑖</m:t>
                          </m:r>
                        </m:sub>
                        <m:sup>
                          <m:r>
                            <a:rPr lang="en-US" sz="1400" i="1">
                              <a:latin typeface="Cambria Math" panose="02040503050406030204" pitchFamily="18" charset="0"/>
                            </a:rPr>
                            <m:t>∗</m:t>
                          </m:r>
                        </m:sup>
                      </m:sSubSup>
                      <m:nary>
                        <m:naryPr>
                          <m:chr m:val="∑"/>
                          <m:ctrlPr>
                            <a:rPr lang="en-US" sz="1400" i="1">
                              <a:latin typeface="Cambria Math" panose="02040503050406030204" pitchFamily="18" charset="0"/>
                            </a:rPr>
                          </m:ctrlPr>
                        </m:naryPr>
                        <m:sub>
                          <m:r>
                            <a:rPr lang="en-US" sz="1400" b="0" i="1" smtClean="0">
                              <a:latin typeface="Cambria Math" panose="02040503050406030204" pitchFamily="18" charset="0"/>
                            </a:rPr>
                            <m:t>𝑗</m:t>
                          </m:r>
                          <m:r>
                            <a:rPr lang="en-US" sz="1400" i="1">
                              <a:latin typeface="Cambria Math" panose="02040503050406030204" pitchFamily="18" charset="0"/>
                            </a:rPr>
                            <m:t>=1</m:t>
                          </m:r>
                        </m:sub>
                        <m:sup>
                          <m:r>
                            <a:rPr lang="en-US" sz="1400" i="1">
                              <a:latin typeface="Cambria Math" panose="02040503050406030204" pitchFamily="18" charset="0"/>
                            </a:rPr>
                            <m:t>𝑛</m:t>
                          </m:r>
                        </m:sup>
                        <m:e>
                          <m:sSub>
                            <m:sSubPr>
                              <m:ctrlPr>
                                <a:rPr lang="en-US" sz="1400" i="1">
                                  <a:latin typeface="Cambria Math" panose="02040503050406030204" pitchFamily="18" charset="0"/>
                                </a:rPr>
                              </m:ctrlPr>
                            </m:sSubPr>
                            <m:e>
                              <m:r>
                                <a:rPr lang="en-US" sz="1400" i="1">
                                  <a:latin typeface="Cambria Math" panose="02040503050406030204" pitchFamily="18" charset="0"/>
                                </a:rPr>
                                <m:t>𝑌</m:t>
                              </m:r>
                            </m:e>
                            <m:sub>
                              <m:r>
                                <a:rPr lang="en-US" sz="1400" i="1">
                                  <a:latin typeface="Cambria Math" panose="02040503050406030204" pitchFamily="18" charset="0"/>
                                </a:rPr>
                                <m:t>𝑖</m:t>
                              </m:r>
                              <m:r>
                                <a:rPr lang="en-US" sz="1400" b="0" i="1" smtClean="0">
                                  <a:latin typeface="Cambria Math" panose="02040503050406030204" pitchFamily="18" charset="0"/>
                                </a:rPr>
                                <m:t>𝑗</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𝑗</m:t>
                              </m:r>
                            </m:sub>
                          </m:sSub>
                        </m:e>
                      </m:nary>
                    </m:oMath>
                  </m:oMathPara>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5029200" y="3031339"/>
                <a:ext cx="1877309" cy="612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67898" y="3788782"/>
                <a:ext cx="2854178" cy="612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𝑆</m:t>
                              </m:r>
                            </m:e>
                            <m:sub>
                              <m:r>
                                <a:rPr lang="en-US" sz="1400" i="1">
                                  <a:latin typeface="Cambria Math" panose="02040503050406030204" pitchFamily="18" charset="0"/>
                                </a:rPr>
                                <m:t>𝑖</m:t>
                              </m:r>
                            </m:sub>
                            <m:sup>
                              <m:r>
                                <a:rPr lang="en-US" sz="1400" i="1">
                                  <a:latin typeface="Cambria Math" panose="02040503050406030204" pitchFamily="18" charset="0"/>
                                </a:rPr>
                                <m:t>∗</m:t>
                              </m:r>
                            </m:sup>
                          </m:sSubSup>
                        </m:num>
                        <m:den>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𝑉</m:t>
                              </m:r>
                            </m:e>
                            <m:sub>
                              <m:r>
                                <a:rPr lang="en-US" sz="1400" i="1">
                                  <a:latin typeface="Cambria Math" panose="02040503050406030204" pitchFamily="18" charset="0"/>
                                </a:rPr>
                                <m:t>𝑖</m:t>
                              </m:r>
                            </m:sub>
                            <m:sup>
                              <m:r>
                                <a:rPr lang="en-US" sz="1400" i="1">
                                  <a:latin typeface="Cambria Math" panose="02040503050406030204" pitchFamily="18" charset="0"/>
                                </a:rPr>
                                <m:t>∗</m:t>
                              </m:r>
                            </m:sup>
                          </m:sSubSup>
                        </m:den>
                      </m:f>
                      <m:r>
                        <a:rPr lang="en-US" sz="1400" b="0" i="1" smtClean="0">
                          <a:latin typeface="Cambria Math" panose="02040503050406030204" pitchFamily="18" charset="0"/>
                        </a:rPr>
                        <m:t>=</m:t>
                      </m:r>
                      <m:nary>
                        <m:naryPr>
                          <m:chr m:val="∑"/>
                          <m:ctrlPr>
                            <a:rPr lang="en-US" sz="1400" i="1">
                              <a:latin typeface="Cambria Math" panose="02040503050406030204" pitchFamily="18" charset="0"/>
                            </a:rPr>
                          </m:ctrlPr>
                        </m:naryPr>
                        <m:sub>
                          <m:r>
                            <a:rPr lang="en-US" sz="1400" b="0" i="1" smtClean="0">
                              <a:latin typeface="Cambria Math" panose="02040503050406030204" pitchFamily="18" charset="0"/>
                            </a:rPr>
                            <m:t>𝑗</m:t>
                          </m:r>
                          <m:r>
                            <a:rPr lang="en-US" sz="1400" i="1">
                              <a:latin typeface="Cambria Math" panose="02040503050406030204" pitchFamily="18" charset="0"/>
                            </a:rPr>
                            <m:t>=1</m:t>
                          </m:r>
                        </m:sub>
                        <m:sup>
                          <m:r>
                            <a:rPr lang="en-US" sz="1400" i="1">
                              <a:latin typeface="Cambria Math" panose="02040503050406030204" pitchFamily="18" charset="0"/>
                            </a:rPr>
                            <m:t>𝑛</m:t>
                          </m:r>
                        </m:sup>
                        <m:e>
                          <m:sSubSup>
                            <m:sSubSupPr>
                              <m:ctrlPr>
                                <a:rPr lang="en-US" sz="1400" i="1">
                                  <a:latin typeface="Cambria Math" panose="02040503050406030204" pitchFamily="18" charset="0"/>
                                </a:rPr>
                              </m:ctrlPr>
                            </m:sSubSupPr>
                            <m:e>
                              <m:r>
                                <a:rPr lang="en-US" sz="1400" i="1">
                                  <a:latin typeface="Cambria Math" panose="02040503050406030204" pitchFamily="18" charset="0"/>
                                </a:rPr>
                                <m:t>𝑌</m:t>
                              </m:r>
                            </m:e>
                            <m:sub>
                              <m:r>
                                <a:rPr lang="en-US" sz="1400" i="1">
                                  <a:latin typeface="Cambria Math" panose="02040503050406030204" pitchFamily="18" charset="0"/>
                                </a:rPr>
                                <m:t>𝑖</m:t>
                              </m:r>
                              <m:r>
                                <a:rPr lang="en-US" sz="1400" b="0" i="1" smtClean="0">
                                  <a:latin typeface="Cambria Math" panose="02040503050406030204" pitchFamily="18" charset="0"/>
                                </a:rPr>
                                <m:t>𝑗</m:t>
                              </m:r>
                            </m:sub>
                            <m:sup>
                              <m:r>
                                <a:rPr lang="en-US" sz="1400" i="1">
                                  <a:latin typeface="Cambria Math" panose="02040503050406030204" pitchFamily="18" charset="0"/>
                                </a:rPr>
                                <m:t>∗</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𝑉</m:t>
                              </m:r>
                            </m:e>
                            <m:sub>
                              <m:r>
                                <a:rPr lang="en-US" sz="1400" b="0" i="1" smtClean="0">
                                  <a:latin typeface="Cambria Math" panose="02040503050406030204" pitchFamily="18" charset="0"/>
                                </a:rPr>
                                <m:t>𝑗</m:t>
                              </m:r>
                            </m:sub>
                            <m:sup>
                              <m:r>
                                <a:rPr lang="en-US" sz="1400" i="1">
                                  <a:latin typeface="Cambria Math" panose="02040503050406030204" pitchFamily="18" charset="0"/>
                                </a:rPr>
                                <m:t>∗</m:t>
                              </m:r>
                            </m:sup>
                          </m:sSubSup>
                        </m:e>
                      </m:nary>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𝑌</m:t>
                          </m:r>
                        </m:e>
                        <m:sub>
                          <m:r>
                            <a:rPr lang="en-US" sz="1400" i="1">
                              <a:latin typeface="Cambria Math" panose="02040503050406030204" pitchFamily="18" charset="0"/>
                            </a:rPr>
                            <m:t>𝑖</m:t>
                          </m:r>
                          <m:r>
                            <a:rPr lang="en-US" sz="1400" b="0" i="1" smtClean="0">
                              <a:latin typeface="Cambria Math" panose="02040503050406030204" pitchFamily="18" charset="0"/>
                            </a:rPr>
                            <m:t>𝑖</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nary>
                        <m:naryPr>
                          <m:chr m:val="∑"/>
                          <m:ctrlPr>
                            <a:rPr lang="en-US" sz="1400" i="1">
                              <a:latin typeface="Cambria Math" panose="02040503050406030204" pitchFamily="18" charset="0"/>
                            </a:rPr>
                          </m:ctrlPr>
                        </m:naryPr>
                        <m:sub>
                          <m:r>
                            <a:rPr lang="en-US" sz="1400" b="0" i="1" smtClean="0">
                              <a:latin typeface="Cambria Math" panose="02040503050406030204" pitchFamily="18" charset="0"/>
                            </a:rPr>
                            <m:t>𝑗</m:t>
                          </m:r>
                          <m:r>
                            <a:rPr lang="en-US" sz="1400" i="1">
                              <a:latin typeface="Cambria Math" panose="02040503050406030204" pitchFamily="18" charset="0"/>
                            </a:rPr>
                            <m:t>=1</m:t>
                          </m:r>
                          <m:r>
                            <a:rPr lang="en-US" sz="1400" b="0" i="1" smtClean="0">
                              <a:latin typeface="Cambria Math" panose="02040503050406030204" pitchFamily="18" charset="0"/>
                            </a:rPr>
                            <m:t>, </m:t>
                          </m:r>
                          <m:r>
                            <a:rPr lang="en-US" sz="1400" b="0" i="1" smtClean="0">
                              <a:latin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sub>
                        <m:sup>
                          <m:r>
                            <a:rPr lang="en-US" sz="1400" i="1">
                              <a:latin typeface="Cambria Math" panose="02040503050406030204" pitchFamily="18" charset="0"/>
                            </a:rPr>
                            <m:t>𝑛</m:t>
                          </m:r>
                        </m:sup>
                        <m:e>
                          <m:sSub>
                            <m:sSubPr>
                              <m:ctrlPr>
                                <a:rPr lang="en-US" sz="1400" i="1">
                                  <a:latin typeface="Cambria Math" panose="02040503050406030204" pitchFamily="18" charset="0"/>
                                </a:rPr>
                              </m:ctrlPr>
                            </m:sSubPr>
                            <m:e>
                              <m:r>
                                <a:rPr lang="en-US" sz="1400" i="1">
                                  <a:latin typeface="Cambria Math" panose="02040503050406030204" pitchFamily="18" charset="0"/>
                                </a:rPr>
                                <m:t>𝑌</m:t>
                              </m:r>
                            </m:e>
                            <m:sub>
                              <m:r>
                                <a:rPr lang="en-US" sz="1400" i="1">
                                  <a:latin typeface="Cambria Math" panose="02040503050406030204" pitchFamily="18" charset="0"/>
                                </a:rPr>
                                <m:t>𝑖</m:t>
                              </m:r>
                              <m:r>
                                <a:rPr lang="en-US" sz="1400" b="0" i="1" smtClean="0">
                                  <a:latin typeface="Cambria Math" panose="02040503050406030204" pitchFamily="18" charset="0"/>
                                </a:rPr>
                                <m:t>𝑗</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𝑗</m:t>
                              </m:r>
                            </m:sub>
                          </m:sSub>
                        </m:e>
                      </m:nary>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067898" y="3788782"/>
                <a:ext cx="2854178" cy="612540"/>
              </a:xfrm>
              <a:prstGeom prst="rect">
                <a:avLst/>
              </a:prstGeom>
              <a:blipFill>
                <a:blip r:embed="rId6"/>
                <a:stretch>
                  <a:fillRect/>
                </a:stretch>
              </a:blipFill>
            </p:spPr>
            <p:txBody>
              <a:bodyPr/>
              <a:lstStyle/>
              <a:p>
                <a:r>
                  <a:rPr lang="en-US">
                    <a:noFill/>
                  </a:rPr>
                  <a:t> </a:t>
                </a:r>
              </a:p>
            </p:txBody>
          </p:sp>
        </mc:Fallback>
      </mc:AlternateContent>
      <p:sp>
        <p:nvSpPr>
          <p:cNvPr id="3" name="Rectangle 2"/>
          <p:cNvSpPr/>
          <p:nvPr/>
        </p:nvSpPr>
        <p:spPr>
          <a:xfrm>
            <a:off x="129198" y="4500646"/>
            <a:ext cx="8252802" cy="400110"/>
          </a:xfrm>
          <a:prstGeom prst="rect">
            <a:avLst/>
          </a:prstGeom>
        </p:spPr>
        <p:txBody>
          <a:bodyPr wrap="square">
            <a:spAutoFit/>
          </a:bodyPr>
          <a:lstStyle/>
          <a:p>
            <a:pPr algn="just"/>
            <a:r>
              <a:rPr lang="en-US" sz="2000" dirty="0"/>
              <a:t>The update rule for each bus voltage:</a:t>
            </a:r>
          </a:p>
        </p:txBody>
      </p:sp>
    </p:spTree>
    <p:extLst>
      <p:ext uri="{BB962C8B-B14F-4D97-AF65-F5344CB8AC3E}">
        <p14:creationId xmlns:p14="http://schemas.microsoft.com/office/powerpoint/2010/main" val="326658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rPr>
              <a:t>50</a:t>
            </a:fld>
            <a:endParaRPr lang="en-US" dirty="0">
              <a:solidFill>
                <a:schemeClr val="bg1"/>
              </a:solidFill>
            </a:endParaRPr>
          </a:p>
        </p:txBody>
      </p:sp>
      <p:sp>
        <p:nvSpPr>
          <p:cNvPr id="6" name="Rectangle 5"/>
          <p:cNvSpPr/>
          <p:nvPr/>
        </p:nvSpPr>
        <p:spPr>
          <a:xfrm>
            <a:off x="99618" y="791387"/>
            <a:ext cx="8930223" cy="646331"/>
          </a:xfrm>
          <a:prstGeom prst="rect">
            <a:avLst/>
          </a:prstGeom>
        </p:spPr>
        <p:txBody>
          <a:bodyPr wrap="square">
            <a:spAutoFit/>
          </a:bodyPr>
          <a:lstStyle/>
          <a:p>
            <a:r>
              <a:rPr lang="en-US" sz="1800" dirty="0"/>
              <a:t>Apply above equations to </a:t>
            </a:r>
            <a:r>
              <a:rPr lang="en-US" sz="1800" dirty="0" err="1"/>
              <a:t>Dist</a:t>
            </a:r>
            <a:r>
              <a:rPr lang="en-US" sz="1800" dirty="0"/>
              <a:t>-Flow formulation to for the extension to unbalanced three-phase systems.  </a:t>
            </a:r>
          </a:p>
        </p:txBody>
      </p:sp>
      <p:sp>
        <p:nvSpPr>
          <p:cNvPr id="8"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Extension to unbalanced three-phase systems</a:t>
            </a:r>
          </a:p>
        </p:txBody>
      </p:sp>
      <p:pic>
        <p:nvPicPr>
          <p:cNvPr id="10" name="Picture 9"/>
          <p:cNvPicPr>
            <a:picLocks noChangeAspect="1"/>
          </p:cNvPicPr>
          <p:nvPr/>
        </p:nvPicPr>
        <p:blipFill>
          <a:blip r:embed="rId4"/>
          <a:stretch>
            <a:fillRect/>
          </a:stretch>
        </p:blipFill>
        <p:spPr>
          <a:xfrm>
            <a:off x="168725" y="1227290"/>
            <a:ext cx="8889015" cy="2438400"/>
          </a:xfrm>
          <a:prstGeom prst="rect">
            <a:avLst/>
          </a:prstGeom>
        </p:spPr>
      </p:pic>
      <p:sp>
        <p:nvSpPr>
          <p:cNvPr id="7" name="Rectangle 6"/>
          <p:cNvSpPr/>
          <p:nvPr/>
        </p:nvSpPr>
        <p:spPr>
          <a:xfrm>
            <a:off x="99618" y="5776180"/>
            <a:ext cx="8763000" cy="246221"/>
          </a:xfrm>
          <a:prstGeom prst="rect">
            <a:avLst/>
          </a:prstGeom>
        </p:spPr>
        <p:txBody>
          <a:bodyPr wrap="square">
            <a:spAutoFit/>
          </a:bodyPr>
          <a:lstStyle/>
          <a:p>
            <a:r>
              <a:rPr lang="en-US" sz="1000" dirty="0"/>
              <a:t>[9] </a:t>
            </a:r>
            <a:r>
              <a:rPr lang="en-US" sz="1000" dirty="0" err="1"/>
              <a:t>Anmar</a:t>
            </a:r>
            <a:r>
              <a:rPr lang="en-US" sz="1000" dirty="0"/>
              <a:t> </a:t>
            </a:r>
            <a:r>
              <a:rPr lang="en-US" sz="1000" dirty="0" err="1"/>
              <a:t>Arif</a:t>
            </a:r>
            <a:r>
              <a:rPr lang="en-US" sz="1000" dirty="0"/>
              <a:t>, “Distribution system outage management after extreme weather events”, PhD Dissertation, Iowa State University, 2019.</a:t>
            </a:r>
          </a:p>
        </p:txBody>
      </p:sp>
      <mc:AlternateContent xmlns:mc="http://schemas.openxmlformats.org/markup-compatibility/2006" xmlns:a14="http://schemas.microsoft.com/office/drawing/2010/main">
        <mc:Choice Requires="a14">
          <p:sp>
            <p:nvSpPr>
              <p:cNvPr id="9" name="TextBox 8"/>
              <p:cNvSpPr txBox="1"/>
              <p:nvPr/>
            </p:nvSpPr>
            <p:spPr>
              <a:xfrm>
                <a:off x="634574" y="3878431"/>
                <a:ext cx="3232744" cy="8695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𝑗</m:t>
                          </m:r>
                        </m:sub>
                        <m:sup>
                          <m:r>
                            <a:rPr lang="en-US" sz="1600" b="0" i="1" smtClean="0">
                              <a:latin typeface="Cambria Math" panose="02040503050406030204" pitchFamily="18" charset="0"/>
                              <a:ea typeface="Cambria Math" panose="02040503050406030204" pitchFamily="18" charset="0"/>
                            </a:rPr>
                            <m:t>𝜙</m:t>
                          </m:r>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𝑃</m:t>
                          </m:r>
                        </m:e>
                        <m:sub>
                          <m:r>
                            <a:rPr lang="en-US" sz="1600" b="0" i="1" smtClean="0">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r>
                        <a:rPr lang="en-US" sz="1600" b="0" i="0"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𝑝</m:t>
                          </m:r>
                        </m:e>
                        <m:sub>
                          <m:r>
                            <a:rPr lang="en-US" sz="1600" b="0" i="1" smtClean="0">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r>
                        <a:rPr lang="en-US" sz="1600" b="0" i="0"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𝑟</m:t>
                          </m:r>
                        </m:e>
                        <m:sub>
                          <m:r>
                            <a:rPr lang="en-US" sz="1600" i="1">
                              <a:latin typeface="Cambria Math" panose="02040503050406030204" pitchFamily="18" charset="0"/>
                            </a:rPr>
                            <m:t>𝑖</m:t>
                          </m:r>
                          <m:r>
                            <a:rPr lang="en-US" sz="1600" b="0" i="1" smtClean="0">
                              <a:latin typeface="Cambria Math" panose="02040503050406030204" pitchFamily="18" charset="0"/>
                            </a:rPr>
                            <m:t>𝑗</m:t>
                          </m:r>
                        </m:sub>
                        <m:sup>
                          <m:r>
                            <a:rPr lang="en-US" sz="1600" i="1">
                              <a:latin typeface="Cambria Math" panose="02040503050406030204" pitchFamily="18" charset="0"/>
                              <a:ea typeface="Cambria Math" panose="02040503050406030204" pitchFamily="18" charset="0"/>
                            </a:rPr>
                            <m:t>𝜙</m:t>
                          </m:r>
                        </m:sup>
                      </m:sSubSup>
                      <m:f>
                        <m:fPr>
                          <m:ctrlPr>
                            <a:rPr lang="en-US" sz="1600" i="1" dirty="0" smtClean="0">
                              <a:latin typeface="Cambria Math" panose="02040503050406030204" pitchFamily="18" charset="0"/>
                            </a:rPr>
                          </m:ctrlPr>
                        </m:fPr>
                        <m:num>
                          <m:sSup>
                            <m:sSupPr>
                              <m:ctrlPr>
                                <a:rPr lang="en-US" sz="1600" i="1" dirty="0" smtClean="0">
                                  <a:latin typeface="Cambria Math" panose="02040503050406030204" pitchFamily="18" charset="0"/>
                                </a:rPr>
                              </m:ctrlPr>
                            </m:sSupPr>
                            <m:e>
                              <m:d>
                                <m:dPr>
                                  <m:ctrlPr>
                                    <a:rPr lang="en-US" sz="1600" i="1" dirty="0" smtClean="0">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𝑃</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d>
                            </m:e>
                            <m:sup>
                              <m:r>
                                <a:rPr lang="en-US" sz="1600" b="0" i="1" dirty="0" smtClean="0">
                                  <a:latin typeface="Cambria Math" panose="02040503050406030204" pitchFamily="18" charset="0"/>
                                </a:rPr>
                                <m:t>2</m:t>
                              </m:r>
                            </m:sup>
                          </m:sSup>
                          <m:r>
                            <a:rPr lang="en-US" sz="1600" b="0" i="0" dirty="0" smtClean="0">
                              <a:latin typeface="Cambria Math" panose="02040503050406030204" pitchFamily="18" charset="0"/>
                            </a:rPr>
                            <m:t>+</m:t>
                          </m:r>
                          <m:sSup>
                            <m:sSupPr>
                              <m:ctrlPr>
                                <a:rPr lang="en-US" sz="1600" i="1" dirty="0">
                                  <a:latin typeface="Cambria Math" panose="02040503050406030204" pitchFamily="18" charset="0"/>
                                </a:rPr>
                              </m:ctrlPr>
                            </m:sSupPr>
                            <m:e>
                              <m:d>
                                <m:dPr>
                                  <m:ctrlPr>
                                    <a:rPr lang="en-US" sz="1600" i="1" dirty="0">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d>
                            </m:e>
                            <m:sup>
                              <m:r>
                                <a:rPr lang="en-US" sz="1600" i="1" dirty="0">
                                  <a:latin typeface="Cambria Math" panose="02040503050406030204" pitchFamily="18" charset="0"/>
                                </a:rPr>
                                <m:t>2</m:t>
                              </m:r>
                            </m:sup>
                          </m:sSup>
                        </m:num>
                        <m:den>
                          <m:sSup>
                            <m:sSupPr>
                              <m:ctrlPr>
                                <a:rPr lang="en-US" sz="1600" i="1" dirty="0">
                                  <a:latin typeface="Cambria Math" panose="02040503050406030204" pitchFamily="18" charset="0"/>
                                </a:rPr>
                              </m:ctrlPr>
                            </m:sSupPr>
                            <m:e>
                              <m:d>
                                <m:dPr>
                                  <m:ctrlPr>
                                    <a:rPr lang="en-US" sz="1600" i="1" dirty="0">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d>
                            </m:e>
                            <m:sup>
                              <m:r>
                                <a:rPr lang="en-US" sz="1600" i="1" dirty="0">
                                  <a:latin typeface="Cambria Math" panose="02040503050406030204" pitchFamily="18" charset="0"/>
                                </a:rPr>
                                <m:t>2</m:t>
                              </m:r>
                            </m:sup>
                          </m:sSup>
                        </m:den>
                      </m:f>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34574" y="3878431"/>
                <a:ext cx="3232744" cy="8695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62853" y="3942287"/>
                <a:ext cx="3298467" cy="13619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𝑗</m:t>
                          </m:r>
                        </m:sub>
                        <m:sup>
                          <m:r>
                            <a:rPr lang="en-US" sz="1600" i="1">
                              <a:latin typeface="Cambria Math" panose="02040503050406030204" pitchFamily="18" charset="0"/>
                              <a:ea typeface="Cambria Math" panose="02040503050406030204" pitchFamily="18" charset="0"/>
                            </a:rPr>
                            <m:t>𝜙</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r>
                        <a:rPr lang="en-US" sz="1600">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𝑞</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r>
                        <a:rPr lang="en-US" sz="1600">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𝑧</m:t>
                          </m:r>
                        </m:e>
                        <m:sub>
                          <m:r>
                            <a:rPr lang="en-US" sz="1600" i="1">
                              <a:latin typeface="Cambria Math" panose="02040503050406030204" pitchFamily="18" charset="0"/>
                            </a:rPr>
                            <m:t>𝑖𝑗</m:t>
                          </m:r>
                        </m:sub>
                        <m:sup>
                          <m:r>
                            <a:rPr lang="en-US" sz="1600" i="1">
                              <a:latin typeface="Cambria Math" panose="02040503050406030204" pitchFamily="18" charset="0"/>
                              <a:ea typeface="Cambria Math" panose="02040503050406030204" pitchFamily="18" charset="0"/>
                            </a:rPr>
                            <m:t>𝜙</m:t>
                          </m:r>
                        </m:sup>
                      </m:sSubSup>
                      <m:f>
                        <m:fPr>
                          <m:ctrlPr>
                            <a:rPr lang="en-US" sz="1600" i="1" dirty="0">
                              <a:latin typeface="Cambria Math" panose="02040503050406030204" pitchFamily="18" charset="0"/>
                            </a:rPr>
                          </m:ctrlPr>
                        </m:fPr>
                        <m:num>
                          <m:sSup>
                            <m:sSupPr>
                              <m:ctrlPr>
                                <a:rPr lang="en-US" sz="1600" i="1" dirty="0">
                                  <a:latin typeface="Cambria Math" panose="02040503050406030204" pitchFamily="18" charset="0"/>
                                </a:rPr>
                              </m:ctrlPr>
                            </m:sSupPr>
                            <m:e>
                              <m:d>
                                <m:dPr>
                                  <m:ctrlPr>
                                    <a:rPr lang="en-US" sz="1600" i="1" dirty="0">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𝑃</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d>
                            </m:e>
                            <m:sup>
                              <m:r>
                                <a:rPr lang="en-US" sz="1600" i="1" dirty="0">
                                  <a:latin typeface="Cambria Math" panose="02040503050406030204" pitchFamily="18" charset="0"/>
                                </a:rPr>
                                <m:t>2</m:t>
                              </m:r>
                            </m:sup>
                          </m:sSup>
                          <m:r>
                            <a:rPr lang="en-US" sz="1600" dirty="0">
                              <a:latin typeface="Cambria Math" panose="02040503050406030204" pitchFamily="18" charset="0"/>
                            </a:rPr>
                            <m:t>+</m:t>
                          </m:r>
                          <m:sSup>
                            <m:sSupPr>
                              <m:ctrlPr>
                                <a:rPr lang="en-US" sz="1600" i="1" dirty="0">
                                  <a:latin typeface="Cambria Math" panose="02040503050406030204" pitchFamily="18" charset="0"/>
                                </a:rPr>
                              </m:ctrlPr>
                            </m:sSupPr>
                            <m:e>
                              <m:d>
                                <m:dPr>
                                  <m:ctrlPr>
                                    <a:rPr lang="en-US" sz="1600" i="1" dirty="0">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𝑄</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d>
                            </m:e>
                            <m:sup>
                              <m:r>
                                <a:rPr lang="en-US" sz="1600" i="1" dirty="0">
                                  <a:latin typeface="Cambria Math" panose="02040503050406030204" pitchFamily="18" charset="0"/>
                                </a:rPr>
                                <m:t>2</m:t>
                              </m:r>
                            </m:sup>
                          </m:sSup>
                        </m:num>
                        <m:den>
                          <m:sSup>
                            <m:sSupPr>
                              <m:ctrlPr>
                                <a:rPr lang="en-US" sz="1600" i="1" dirty="0">
                                  <a:latin typeface="Cambria Math" panose="02040503050406030204" pitchFamily="18" charset="0"/>
                                </a:rPr>
                              </m:ctrlPr>
                            </m:sSupPr>
                            <m:e>
                              <m:d>
                                <m:dPr>
                                  <m:ctrlPr>
                                    <a:rPr lang="en-US" sz="1600" i="1" dirty="0">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d>
                            </m:e>
                            <m:sup>
                              <m:r>
                                <a:rPr lang="en-US" sz="1600" i="1" dirty="0">
                                  <a:latin typeface="Cambria Math" panose="02040503050406030204" pitchFamily="18" charset="0"/>
                                </a:rPr>
                                <m:t>2</m:t>
                              </m:r>
                            </m:sup>
                          </m:sSup>
                        </m:den>
                      </m:f>
                    </m:oMath>
                  </m:oMathPara>
                </a14:m>
                <a:endParaRPr lang="en-US" sz="1600" dirty="0"/>
              </a:p>
              <a:p>
                <a:endParaRPr lang="en-US" sz="1600" dirty="0"/>
              </a:p>
              <a:p>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662853" y="3942287"/>
                <a:ext cx="3298467" cy="13619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562039" y="4816186"/>
                <a:ext cx="1812740" cy="472502"/>
              </a:xfrm>
              <a:prstGeom prst="rect">
                <a:avLst/>
              </a:prstGeom>
            </p:spPr>
            <p:txBody>
              <a:bodyPr wrap="none">
                <a:spAutoFit/>
              </a:bodyPr>
              <a:lstStyle/>
              <a:p>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𝑟</m:t>
                        </m:r>
                      </m:e>
                      <m:sub>
                        <m:r>
                          <a:rPr lang="en-US" sz="1800" i="1">
                            <a:latin typeface="Cambria Math" panose="02040503050406030204" pitchFamily="18" charset="0"/>
                          </a:rPr>
                          <m:t>𝑖𝑗</m:t>
                        </m:r>
                      </m:sub>
                      <m:sup>
                        <m:r>
                          <a:rPr lang="en-US" sz="1800" i="1">
                            <a:latin typeface="Cambria Math" panose="02040503050406030204" pitchFamily="18" charset="0"/>
                            <a:ea typeface="Cambria Math" panose="02040503050406030204" pitchFamily="18" charset="0"/>
                          </a:rPr>
                          <m:t>𝜙</m:t>
                        </m:r>
                      </m:sup>
                    </m:sSubSup>
                  </m:oMath>
                </a14:m>
                <a:r>
                  <a:rPr lang="en-US" sz="1800" dirty="0"/>
                  <a:t>=real(</a:t>
                </a:r>
                <a14:m>
                  <m:oMath xmlns:m="http://schemas.openxmlformats.org/officeDocument/2006/math">
                    <m:r>
                      <a:rPr lang="en-US" sz="1800" i="1">
                        <a:latin typeface="Cambria Math" panose="02040503050406030204" pitchFamily="18" charset="0"/>
                      </a:rPr>
                      <m:t>𝛼</m:t>
                    </m:r>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𝑖𝑗</m:t>
                        </m:r>
                      </m:sub>
                    </m:sSub>
                  </m:oMath>
                </a14:m>
                <a:r>
                  <a:rPr lang="en-US" sz="1800" dirty="0"/>
                  <a:t>)</a:t>
                </a:r>
              </a:p>
            </p:txBody>
          </p:sp>
        </mc:Choice>
        <mc:Fallback xmlns="">
          <p:sp>
            <p:nvSpPr>
              <p:cNvPr id="2" name="Rectangle 1"/>
              <p:cNvSpPr>
                <a:spLocks noRot="1" noChangeAspect="1" noMove="1" noResize="1" noEditPoints="1" noAdjustHandles="1" noChangeArrowheads="1" noChangeShapeType="1" noTextEdit="1"/>
              </p:cNvSpPr>
              <p:nvPr/>
            </p:nvSpPr>
            <p:spPr>
              <a:xfrm>
                <a:off x="3562039" y="4816186"/>
                <a:ext cx="1812740" cy="472502"/>
              </a:xfrm>
              <a:prstGeom prst="rect">
                <a:avLst/>
              </a:prstGeom>
              <a:blipFill>
                <a:blip r:embed="rId7"/>
                <a:stretch>
                  <a:fillRect r="-3020"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562038" y="5312659"/>
                <a:ext cx="1931363" cy="472502"/>
              </a:xfrm>
              <a:prstGeom prst="rect">
                <a:avLst/>
              </a:prstGeom>
            </p:spPr>
            <p:txBody>
              <a:bodyPr wrap="none">
                <a:spAutoFit/>
              </a:bodyPr>
              <a:lstStyle/>
              <a:p>
                <a14:m>
                  <m:oMath xmlns:m="http://schemas.openxmlformats.org/officeDocument/2006/math">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ea typeface="Cambria Math" panose="02040503050406030204" pitchFamily="18" charset="0"/>
                          </a:rPr>
                          <m:t>𝜙</m:t>
                        </m:r>
                      </m:sup>
                    </m:sSubSup>
                  </m:oMath>
                </a14:m>
                <a:r>
                  <a:rPr lang="en-US" sz="1800" dirty="0"/>
                  <a:t>=</a:t>
                </a:r>
                <a:r>
                  <a:rPr lang="en-US" sz="1800" dirty="0" err="1"/>
                  <a:t>imag</a:t>
                </a:r>
                <a:r>
                  <a:rPr lang="en-US" sz="1800" dirty="0"/>
                  <a:t>(</a:t>
                </a:r>
                <a14:m>
                  <m:oMath xmlns:m="http://schemas.openxmlformats.org/officeDocument/2006/math">
                    <m:r>
                      <a:rPr lang="en-US" sz="1800" i="1">
                        <a:latin typeface="Cambria Math" panose="02040503050406030204" pitchFamily="18" charset="0"/>
                      </a:rPr>
                      <m:t>𝛼</m:t>
                    </m:r>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𝑖𝑗</m:t>
                        </m:r>
                      </m:sub>
                    </m:sSub>
                  </m:oMath>
                </a14:m>
                <a:r>
                  <a:rPr lang="en-US" sz="1800" dirty="0"/>
                  <a:t>)</a:t>
                </a:r>
              </a:p>
            </p:txBody>
          </p:sp>
        </mc:Choice>
        <mc:Fallback xmlns="">
          <p:sp>
            <p:nvSpPr>
              <p:cNvPr id="13" name="Rectangle 12"/>
              <p:cNvSpPr>
                <a:spLocks noRot="1" noChangeAspect="1" noMove="1" noResize="1" noEditPoints="1" noAdjustHandles="1" noChangeArrowheads="1" noChangeShapeType="1" noTextEdit="1"/>
              </p:cNvSpPr>
              <p:nvPr/>
            </p:nvSpPr>
            <p:spPr>
              <a:xfrm>
                <a:off x="3562038" y="5312659"/>
                <a:ext cx="1931363" cy="472502"/>
              </a:xfrm>
              <a:prstGeom prst="rect">
                <a:avLst/>
              </a:prstGeom>
              <a:blipFill>
                <a:blip r:embed="rId8"/>
                <a:stretch>
                  <a:fillRect r="-2208" b="-769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21509259"/>
      </p:ext>
    </p:extLst>
  </p:cSld>
  <p:clrMapOvr>
    <a:masterClrMapping/>
  </p:clrMapOvr>
  <mc:AlternateContent xmlns:mc="http://schemas.openxmlformats.org/markup-compatibility/2006" xmlns:p14="http://schemas.microsoft.com/office/powerpoint/2010/main">
    <mc:Choice Requires="p14">
      <p:transition spd="slow" p14:dur="2000" advTm="113503"/>
    </mc:Choice>
    <mc:Fallback xmlns="">
      <p:transition spd="slow" advTm="113503"/>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rPr>
              <a:t>51</a:t>
            </a:fld>
            <a:endParaRPr lang="en-US" dirty="0">
              <a:solidFill>
                <a:schemeClr val="bg1"/>
              </a:solidFill>
            </a:endParaRPr>
          </a:p>
        </p:txBody>
      </p:sp>
      <p:sp>
        <p:nvSpPr>
          <p:cNvPr id="5" name="Title 1"/>
          <p:cNvSpPr txBox="1">
            <a:spLocks/>
          </p:cNvSpPr>
          <p:nvPr/>
        </p:nvSpPr>
        <p:spPr bwMode="auto">
          <a:xfrm>
            <a:off x="0" y="20595"/>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Validation</a:t>
            </a:r>
          </a:p>
        </p:txBody>
      </p:sp>
      <p:sp>
        <p:nvSpPr>
          <p:cNvPr id="7" name="TextBox 6">
            <a:extLst>
              <a:ext uri="{FF2B5EF4-FFF2-40B4-BE49-F238E27FC236}">
                <a16:creationId xmlns:a16="http://schemas.microsoft.com/office/drawing/2014/main" id="{7FCDE09D-A4E2-42DD-B034-BEF4BF3EAF59}"/>
              </a:ext>
            </a:extLst>
          </p:cNvPr>
          <p:cNvSpPr txBox="1"/>
          <p:nvPr/>
        </p:nvSpPr>
        <p:spPr>
          <a:xfrm>
            <a:off x="3124200" y="5200234"/>
            <a:ext cx="4191000" cy="261610"/>
          </a:xfrm>
          <a:prstGeom prst="rect">
            <a:avLst/>
          </a:prstGeom>
          <a:noFill/>
        </p:spPr>
        <p:txBody>
          <a:bodyPr wrap="square" rtlCol="1">
            <a:spAutoFit/>
          </a:bodyPr>
          <a:lstStyle/>
          <a:p>
            <a:r>
              <a:rPr lang="en-US" sz="1050" dirty="0"/>
              <a:t>Fig.17 IEEE 123-bus system: actual vs simulated results [</a:t>
            </a:r>
            <a:r>
              <a:rPr lang="en-US" altLang="zh-CN" sz="1050" dirty="0"/>
              <a:t>9</a:t>
            </a:r>
            <a:r>
              <a:rPr lang="en-US" sz="1050" dirty="0"/>
              <a:t>]</a:t>
            </a:r>
            <a:endParaRPr lang="ar-SA" sz="1050" dirty="0"/>
          </a:p>
        </p:txBody>
      </p:sp>
      <p:sp>
        <p:nvSpPr>
          <p:cNvPr id="6" name="Rectangle 5"/>
          <p:cNvSpPr/>
          <p:nvPr/>
        </p:nvSpPr>
        <p:spPr>
          <a:xfrm>
            <a:off x="99618" y="684856"/>
            <a:ext cx="8930223" cy="707886"/>
          </a:xfrm>
          <a:prstGeom prst="rect">
            <a:avLst/>
          </a:prstGeom>
        </p:spPr>
        <p:txBody>
          <a:bodyPr wrap="square">
            <a:spAutoFit/>
          </a:bodyPr>
          <a:lstStyle/>
          <a:p>
            <a:r>
              <a:rPr lang="en-US" sz="2000" dirty="0"/>
              <a:t>In [</a:t>
            </a:r>
            <a:r>
              <a:rPr lang="en-US" altLang="zh-CN" sz="2000" dirty="0"/>
              <a:t>9</a:t>
            </a:r>
            <a:r>
              <a:rPr lang="en-US" sz="2000" dirty="0"/>
              <a:t>], the validation of this unbalanced approximation method VS </a:t>
            </a:r>
            <a:r>
              <a:rPr lang="en-US" sz="2000" dirty="0" err="1"/>
              <a:t>OpenDSS</a:t>
            </a:r>
            <a:r>
              <a:rPr lang="en-US" sz="2000" dirty="0"/>
              <a:t> simulated results.   </a:t>
            </a:r>
          </a:p>
        </p:txBody>
      </p:sp>
      <p:pic>
        <p:nvPicPr>
          <p:cNvPr id="9" name="Picture 8">
            <a:extLst>
              <a:ext uri="{FF2B5EF4-FFF2-40B4-BE49-F238E27FC236}">
                <a16:creationId xmlns:a16="http://schemas.microsoft.com/office/drawing/2014/main" id="{8D295B55-DA70-457B-91D7-A963CF90BE17}"/>
              </a:ext>
            </a:extLst>
          </p:cNvPr>
          <p:cNvPicPr>
            <a:picLocks noChangeAspect="1"/>
          </p:cNvPicPr>
          <p:nvPr/>
        </p:nvPicPr>
        <p:blipFill>
          <a:blip r:embed="rId2"/>
          <a:stretch>
            <a:fillRect/>
          </a:stretch>
        </p:blipFill>
        <p:spPr>
          <a:xfrm>
            <a:off x="1295399" y="1707078"/>
            <a:ext cx="6889823" cy="3322122"/>
          </a:xfrm>
          <a:prstGeom prst="rect">
            <a:avLst/>
          </a:prstGeom>
        </p:spPr>
      </p:pic>
      <p:sp>
        <p:nvSpPr>
          <p:cNvPr id="10" name="Rectangle 9"/>
          <p:cNvSpPr/>
          <p:nvPr/>
        </p:nvSpPr>
        <p:spPr>
          <a:xfrm>
            <a:off x="99618" y="5776180"/>
            <a:ext cx="8763000" cy="246221"/>
          </a:xfrm>
          <a:prstGeom prst="rect">
            <a:avLst/>
          </a:prstGeom>
        </p:spPr>
        <p:txBody>
          <a:bodyPr wrap="square">
            <a:spAutoFit/>
          </a:bodyPr>
          <a:lstStyle/>
          <a:p>
            <a:r>
              <a:rPr lang="en-US" sz="1000" dirty="0"/>
              <a:t>[9] </a:t>
            </a:r>
            <a:r>
              <a:rPr lang="en-US" sz="1000" dirty="0" err="1"/>
              <a:t>Anmar</a:t>
            </a:r>
            <a:r>
              <a:rPr lang="en-US" sz="1000" dirty="0"/>
              <a:t> </a:t>
            </a:r>
            <a:r>
              <a:rPr lang="en-US" sz="1000" dirty="0" err="1"/>
              <a:t>Arif</a:t>
            </a:r>
            <a:r>
              <a:rPr lang="en-US" sz="1000" dirty="0"/>
              <a:t>, “Distribution system outage management after extreme weather events”, PhD Dissertation, Iowa State University, 2019.</a:t>
            </a:r>
          </a:p>
        </p:txBody>
      </p:sp>
    </p:spTree>
    <p:extLst>
      <p:ext uri="{BB962C8B-B14F-4D97-AF65-F5344CB8AC3E}">
        <p14:creationId xmlns:p14="http://schemas.microsoft.com/office/powerpoint/2010/main" val="3770906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52</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Power flow in </a:t>
            </a:r>
            <a:r>
              <a:rPr lang="en-US" sz="2800" dirty="0" err="1">
                <a:latin typeface="Times New Roman" panose="02020603050405020304" pitchFamily="18" charset="0"/>
                <a:cs typeface="Times New Roman" panose="02020603050405020304" pitchFamily="18" charset="0"/>
              </a:rPr>
              <a:t>OpenDSS</a:t>
            </a:r>
            <a:r>
              <a:rPr lang="en-US" sz="28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1295400" y="1156623"/>
            <a:ext cx="6744437" cy="4558377"/>
          </a:xfrm>
          <a:prstGeom prst="rect">
            <a:avLst/>
          </a:prstGeom>
        </p:spPr>
      </p:pic>
      <p:sp>
        <p:nvSpPr>
          <p:cNvPr id="18" name="Rectangle 17"/>
          <p:cNvSpPr/>
          <p:nvPr/>
        </p:nvSpPr>
        <p:spPr>
          <a:xfrm>
            <a:off x="123568" y="644956"/>
            <a:ext cx="8229600"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However, </a:t>
            </a:r>
            <a:r>
              <a:rPr lang="en-US" sz="2000" dirty="0" err="1">
                <a:latin typeface="Times New Roman" panose="02020603050405020304" pitchFamily="18" charset="0"/>
                <a:cs typeface="Times New Roman" panose="02020603050405020304" pitchFamily="18" charset="0"/>
              </a:rPr>
              <a:t>OpenDSS</a:t>
            </a:r>
            <a:r>
              <a:rPr lang="en-US" sz="2000" dirty="0">
                <a:latin typeface="Times New Roman" panose="02020603050405020304" pitchFamily="18" charset="0"/>
                <a:cs typeface="Times New Roman" panose="02020603050405020304" pitchFamily="18" charset="0"/>
              </a:rPr>
              <a:t> manual [10] says that:</a:t>
            </a:r>
          </a:p>
        </p:txBody>
      </p:sp>
      <p:sp>
        <p:nvSpPr>
          <p:cNvPr id="7" name="Rectangle 6"/>
          <p:cNvSpPr/>
          <p:nvPr/>
        </p:nvSpPr>
        <p:spPr>
          <a:xfrm>
            <a:off x="99618" y="5776180"/>
            <a:ext cx="8763000" cy="246221"/>
          </a:xfrm>
          <a:prstGeom prst="rect">
            <a:avLst/>
          </a:prstGeom>
        </p:spPr>
        <p:txBody>
          <a:bodyPr wrap="square">
            <a:spAutoFit/>
          </a:bodyPr>
          <a:lstStyle/>
          <a:p>
            <a:r>
              <a:rPr lang="en-US" sz="1000" dirty="0"/>
              <a:t>[10] “Reference guide: The </a:t>
            </a:r>
            <a:r>
              <a:rPr lang="en-US" sz="1000" dirty="0" err="1"/>
              <a:t>OpenDSS</a:t>
            </a:r>
            <a:r>
              <a:rPr lang="en-US" sz="1000" dirty="0"/>
              <a:t>”, [online]: </a:t>
            </a:r>
            <a:r>
              <a:rPr lang="en-US" sz="1000" dirty="0">
                <a:hlinkClick r:id="rId4"/>
              </a:rPr>
              <a:t>https://www.epri.com/#/pages/sa/opendss?lang=en</a:t>
            </a:r>
            <a:endParaRPr lang="en-US" sz="1000" dirty="0"/>
          </a:p>
        </p:txBody>
      </p:sp>
    </p:spTree>
    <p:extLst>
      <p:ext uri="{BB962C8B-B14F-4D97-AF65-F5344CB8AC3E}">
        <p14:creationId xmlns:p14="http://schemas.microsoft.com/office/powerpoint/2010/main" val="3698122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Modified Newton-Raphson method </a:t>
            </a:r>
          </a:p>
        </p:txBody>
      </p:sp>
      <p:sp>
        <p:nvSpPr>
          <p:cNvPr id="9" name="Rectangle 8"/>
          <p:cNvSpPr/>
          <p:nvPr/>
        </p:nvSpPr>
        <p:spPr>
          <a:xfrm>
            <a:off x="0" y="5679989"/>
            <a:ext cx="8991600" cy="400110"/>
          </a:xfrm>
          <a:prstGeom prst="rect">
            <a:avLst/>
          </a:prstGeom>
        </p:spPr>
        <p:txBody>
          <a:bodyPr wrap="square">
            <a:spAutoFit/>
          </a:bodyPr>
          <a:lstStyle/>
          <a:p>
            <a:r>
              <a:rPr lang="en-US" sz="1000" dirty="0"/>
              <a:t>[11] F. Zhang and C. S. Cheng, “A Modified Newton Method for Radial Distribution System Power Flow Analysis," in </a:t>
            </a:r>
            <a:r>
              <a:rPr lang="en-US" sz="1000" i="1" dirty="0"/>
              <a:t>IEEE Transactions on Power System</a:t>
            </a:r>
            <a:r>
              <a:rPr lang="en-US" sz="1000" dirty="0"/>
              <a:t>, vol. 12, no. 1, pp. 882-887, Feb 1997.</a:t>
            </a:r>
          </a:p>
        </p:txBody>
      </p:sp>
      <mc:AlternateContent xmlns:mc="http://schemas.openxmlformats.org/markup-compatibility/2006" xmlns:a14="http://schemas.microsoft.com/office/drawing/2010/main">
        <mc:Choice Requires="a14">
          <p:sp>
            <p:nvSpPr>
              <p:cNvPr id="3" name="Rectangle 2"/>
              <p:cNvSpPr/>
              <p:nvPr/>
            </p:nvSpPr>
            <p:spPr>
              <a:xfrm>
                <a:off x="152400" y="609600"/>
                <a:ext cx="8915400" cy="2677656"/>
              </a:xfrm>
              <a:prstGeom prst="rect">
                <a:avLst/>
              </a:prstGeom>
            </p:spPr>
            <p:txBody>
              <a:bodyPr wrap="square">
                <a:spAutoFit/>
              </a:bodyPr>
              <a:lstStyle/>
              <a:p>
                <a:pPr algn="just"/>
                <a:r>
                  <a:rPr lang="en-US" sz="1800" dirty="0"/>
                  <a:t>In [11], A modified Newton method for radial distribution system is derived in which the Jacobian matrix is in </a:t>
                </a:r>
                <a14:m>
                  <m:oMath xmlns:m="http://schemas.openxmlformats.org/officeDocument/2006/math">
                    <m:r>
                      <a:rPr lang="en-US" sz="1800" b="0" i="1" smtClean="0">
                        <a:latin typeface="Cambria Math" panose="02040503050406030204" pitchFamily="18" charset="0"/>
                      </a:rPr>
                      <m:t>𝑈𝐷</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𝑈</m:t>
                        </m:r>
                      </m:e>
                      <m:sup>
                        <m:r>
                          <a:rPr lang="en-US" sz="1800" b="0" i="1" smtClean="0">
                            <a:latin typeface="Cambria Math" panose="02040503050406030204" pitchFamily="18" charset="0"/>
                          </a:rPr>
                          <m:t>𝑇</m:t>
                        </m:r>
                      </m:sup>
                    </m:sSup>
                  </m:oMath>
                </a14:m>
                <a:r>
                  <a:rPr lang="en-US" sz="1800" dirty="0"/>
                  <a:t> form, where </a:t>
                </a:r>
                <a14:m>
                  <m:oMath xmlns:m="http://schemas.openxmlformats.org/officeDocument/2006/math">
                    <m:r>
                      <a:rPr lang="en-US" sz="1800" i="1">
                        <a:latin typeface="Cambria Math" panose="02040503050406030204" pitchFamily="18" charset="0"/>
                      </a:rPr>
                      <m:t>𝑈</m:t>
                    </m:r>
                  </m:oMath>
                </a14:m>
                <a:r>
                  <a:rPr lang="en-US" sz="1800" dirty="0"/>
                  <a:t> is a constant upper triangular matrix depending only on system topology and </a:t>
                </a:r>
                <a14:m>
                  <m:oMath xmlns:m="http://schemas.openxmlformats.org/officeDocument/2006/math">
                    <m:r>
                      <a:rPr lang="en-US" sz="1800" i="1">
                        <a:latin typeface="Cambria Math" panose="02040503050406030204" pitchFamily="18" charset="0"/>
                      </a:rPr>
                      <m:t>𝐷</m:t>
                    </m:r>
                  </m:oMath>
                </a14:m>
                <a:r>
                  <a:rPr lang="en-US" sz="1800" dirty="0"/>
                  <a:t> is a block diagonal matrix. With this formulation, the conventional steps of forming the Jacobian matrix are replaced by back/forward sweeps on radial feeders with equivalent impedances. </a:t>
                </a:r>
                <a:endParaRPr lang="en-US" sz="2000" dirty="0"/>
              </a:p>
              <a:p>
                <a:pPr algn="just"/>
                <a:r>
                  <a:rPr lang="en-US" sz="1800" dirty="0"/>
                  <a:t>In conventional Newton-Raphson method, the power flow problem is to solve </a:t>
                </a:r>
              </a:p>
              <a:p>
                <a:pPr algn="just"/>
                <a:endParaRPr lang="en-US" sz="2000" dirty="0"/>
              </a:p>
              <a:p>
                <a:pPr algn="just"/>
                <a:endParaRPr lang="en-US" sz="2000" dirty="0"/>
              </a:p>
              <a:p>
                <a:pPr algn="just"/>
                <a:r>
                  <a:rPr lang="en-US" sz="2000" dirty="0"/>
                  <a:t>where</a:t>
                </a:r>
              </a:p>
            </p:txBody>
          </p:sp>
        </mc:Choice>
        <mc:Fallback xmlns="">
          <p:sp>
            <p:nvSpPr>
              <p:cNvPr id="3" name="Rectangle 2"/>
              <p:cNvSpPr>
                <a:spLocks noRot="1" noChangeAspect="1" noMove="1" noResize="1" noEditPoints="1" noAdjustHandles="1" noChangeArrowheads="1" noChangeShapeType="1" noTextEdit="1"/>
              </p:cNvSpPr>
              <p:nvPr/>
            </p:nvSpPr>
            <p:spPr>
              <a:xfrm>
                <a:off x="152400" y="609600"/>
                <a:ext cx="8915400" cy="2677656"/>
              </a:xfrm>
              <a:prstGeom prst="rect">
                <a:avLst/>
              </a:prstGeom>
              <a:blipFill>
                <a:blip r:embed="rId3"/>
                <a:stretch>
                  <a:fillRect l="-684" t="-1139" r="-478" b="-3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05671" y="2330397"/>
                <a:ext cx="2580258" cy="600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𝐻</m:t>
                                </m:r>
                              </m:e>
                              <m:e>
                                <m:r>
                                  <a:rPr lang="en-US" sz="1800" b="0" i="1" smtClean="0">
                                    <a:latin typeface="Cambria Math" panose="02040503050406030204" pitchFamily="18" charset="0"/>
                                  </a:rPr>
                                  <m:t>𝑁</m:t>
                                </m:r>
                              </m:e>
                            </m:mr>
                            <m:mr>
                              <m:e>
                                <m:r>
                                  <a:rPr lang="en-US" sz="1800" b="0" i="1" smtClean="0">
                                    <a:latin typeface="Cambria Math" panose="02040503050406030204" pitchFamily="18" charset="0"/>
                                  </a:rPr>
                                  <m:t>𝐽</m:t>
                                </m:r>
                              </m:e>
                              <m:e>
                                <m:r>
                                  <a:rPr lang="en-US" sz="1800" b="0" i="1" smtClean="0">
                                    <a:latin typeface="Cambria Math" panose="02040503050406030204" pitchFamily="18" charset="0"/>
                                  </a:rPr>
                                  <m:t>𝐿</m:t>
                                </m:r>
                              </m:e>
                            </m:mr>
                          </m:m>
                        </m:e>
                      </m:d>
                      <m:d>
                        <m:dPr>
                          <m:begChr m:val="["/>
                          <m:endChr m:val="]"/>
                          <m:ctrlPr>
                            <a:rPr lang="en-US" sz="180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800" i="1" smtClean="0">
                                  <a:latin typeface="Cambria Math" panose="02040503050406030204" pitchFamily="18" charset="0"/>
                                  <a:ea typeface="Cambria Math" panose="02040503050406030204" pitchFamily="18" charset="0"/>
                                </a:rPr>
                              </m:ctrlPr>
                            </m:mPr>
                            <m:mr>
                              <m:e>
                                <m:r>
                                  <m:rPr>
                                    <m:brk m:alnAt="7"/>
                                  </m:rP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𝜃</m:t>
                                </m:r>
                              </m:e>
                            </m:mr>
                            <m:mr>
                              <m:e>
                                <m:r>
                                  <m:rPr>
                                    <m:brk m:alnAt="7"/>
                                  </m:rPr>
                                  <a:rPr lang="en-US" sz="1800" i="1">
                                    <a:latin typeface="Cambria Math" panose="02040503050406030204" pitchFamily="18" charset="0"/>
                                    <a:ea typeface="Cambria Math" panose="02040503050406030204" pitchFamily="18" charset="0"/>
                                  </a:rPr>
                                  <m:t>∆</m:t>
                                </m:r>
                                <m:f>
                                  <m:fPr>
                                    <m:type m:val="lin"/>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𝑉</m:t>
                                    </m:r>
                                  </m:num>
                                  <m:den>
                                    <m:r>
                                      <a:rPr lang="en-US" sz="1800" b="0" i="1" smtClean="0">
                                        <a:latin typeface="Cambria Math" panose="02040503050406030204" pitchFamily="18" charset="0"/>
                                        <a:ea typeface="Cambria Math" panose="02040503050406030204" pitchFamily="18" charset="0"/>
                                      </a:rPr>
                                      <m:t>𝑉</m:t>
                                    </m:r>
                                  </m:den>
                                </m:f>
                              </m:e>
                            </m:mr>
                          </m:m>
                        </m:e>
                      </m:d>
                      <m:r>
                        <a:rPr lang="en-US" sz="1800" b="0" i="1" smtClean="0">
                          <a:latin typeface="Cambria Math" panose="02040503050406030204" pitchFamily="18" charset="0"/>
                          <a:ea typeface="Cambria Math" panose="02040503050406030204" pitchFamily="18" charset="0"/>
                        </a:rPr>
                        <m:t>=</m:t>
                      </m:r>
                      <m:d>
                        <m:dPr>
                          <m:begChr m:val="["/>
                          <m:endChr m:val="]"/>
                          <m:ctrlPr>
                            <a:rPr lang="en-US" sz="18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ea typeface="Cambria Math" panose="02040503050406030204" pitchFamily="18" charset="0"/>
                                </a:rPr>
                              </m:ctrlPr>
                            </m:mPr>
                            <m:mr>
                              <m:e>
                                <m:r>
                                  <m:rPr>
                                    <m:brk m:alnAt="7"/>
                                  </m:rP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e>
                            </m:mr>
                            <m:mr>
                              <m:e>
                                <m:r>
                                  <m:rPr>
                                    <m:brk m:alnAt="7"/>
                                  </m:rP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𝑄</m:t>
                                </m:r>
                              </m:e>
                            </m:mr>
                          </m:m>
                        </m:e>
                      </m:d>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3205671" y="2330397"/>
                <a:ext cx="2580258" cy="6009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701" y="3164145"/>
                <a:ext cx="388677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𝑗</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𝐺</m:t>
                              </m:r>
                            </m:e>
                            <m:sub>
                              <m:r>
                                <a:rPr lang="en-US" sz="1600" b="0" i="1" smtClean="0">
                                  <a:latin typeface="Cambria Math" panose="02040503050406030204" pitchFamily="18" charset="0"/>
                                </a:rPr>
                                <m:t>𝑖𝑗</m:t>
                              </m:r>
                            </m:sub>
                          </m:sSub>
                          <m:func>
                            <m:funcPr>
                              <m:ctrlPr>
                                <a:rPr lang="en-US" sz="1600" i="1" smtClean="0">
                                  <a:latin typeface="Cambria Math" panose="02040503050406030204" pitchFamily="18" charset="0"/>
                                </a:rPr>
                              </m:ctrlPr>
                            </m:funcPr>
                            <m:fName>
                              <m:r>
                                <m:rPr>
                                  <m:sty m:val="p"/>
                                </m:rPr>
                                <a:rPr lang="en-US" sz="1600" i="0" smtClean="0">
                                  <a:latin typeface="Cambria Math" panose="02040503050406030204" pitchFamily="18" charset="0"/>
                                </a:rPr>
                                <m:t>sin</m:t>
                              </m:r>
                            </m:fName>
                            <m:e>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𝑖𝑗</m:t>
                                  </m:r>
                                </m:sub>
                              </m:sSub>
                            </m:e>
                          </m:func>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 </m:t>
                      </m:r>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11701" y="3164145"/>
                <a:ext cx="3886770" cy="376000"/>
              </a:xfrm>
              <a:prstGeom prst="rect">
                <a:avLst/>
              </a:prstGeom>
              <a:blipFill>
                <a:blip r:embed="rId5"/>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650630" y="3080797"/>
                <a:ext cx="4036170" cy="734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𝑖𝑖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𝑁</m:t>
                              </m:r>
                            </m:e>
                            <m:sub>
                              <m:r>
                                <a:rPr lang="en-US" sz="1600" b="0" i="1" smtClean="0">
                                  <a:latin typeface="Cambria Math" panose="02040503050406030204" pitchFamily="18" charset="0"/>
                                  <a:ea typeface="Cambria Math" panose="02040503050406030204" pitchFamily="18" charset="0"/>
                                </a:rPr>
                                <m:t>𝑖</m:t>
                              </m:r>
                            </m:sub>
                          </m:sSub>
                          <m:r>
                            <m:rPr>
                              <m:brk m:alnAt="7"/>
                            </m:rPr>
                            <a:rPr lang="en-US" sz="1600" b="0" i="1" smtClean="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e>
                      </m:nary>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4650630" y="3080797"/>
                <a:ext cx="4036170" cy="7343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238" y="3798337"/>
                <a:ext cx="3883307"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𝑗</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𝐺</m:t>
                              </m:r>
                            </m:e>
                            <m:sub>
                              <m:r>
                                <a:rPr lang="en-US" sz="1600" b="0" i="1" smtClean="0">
                                  <a:latin typeface="Cambria Math" panose="02040503050406030204" pitchFamily="18" charset="0"/>
                                </a:rPr>
                                <m:t>𝑖𝑗</m:t>
                              </m:r>
                            </m:sub>
                          </m:sSub>
                          <m:func>
                            <m:funcPr>
                              <m:ctrlPr>
                                <a:rPr lang="en-US" sz="1600"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𝑖𝑗</m:t>
                                  </m:r>
                                </m:sub>
                              </m:sSub>
                            </m:e>
                          </m:func>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 </m:t>
                      </m:r>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8238" y="3798337"/>
                <a:ext cx="3883307" cy="376000"/>
              </a:xfrm>
              <a:prstGeom prst="rect">
                <a:avLst/>
              </a:prstGeom>
              <a:blipFill>
                <a:blip r:embed="rId7"/>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267200" y="3676322"/>
                <a:ext cx="4985660"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i="1">
                              <a:latin typeface="Cambria Math" panose="02040503050406030204" pitchFamily="18" charset="0"/>
                            </a:rPr>
                            <m:t>𝑖𝑖</m:t>
                          </m:r>
                        </m:sub>
                      </m:sSub>
                      <m:r>
                        <a:rPr lang="en-US" sz="1600" i="1">
                          <a:latin typeface="Cambria Math" panose="02040503050406030204" pitchFamily="18" charset="0"/>
                        </a:rPr>
                        <m:t>=</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nary>
                        <m:naryPr>
                          <m:chr m:val="∑"/>
                          <m:supHide m:val="on"/>
                          <m:ctrlPr>
                            <a:rPr lang="en-US" sz="1600" i="1" smtClean="0">
                              <a:latin typeface="Cambria Math" panose="02040503050406030204" pitchFamily="18" charset="0"/>
                            </a:rPr>
                          </m:ctrlPr>
                        </m:naryPr>
                        <m:sub>
                          <m:r>
                            <m:rPr>
                              <m:brk m:alnAt="7"/>
                            </m:rP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𝑁</m:t>
                              </m:r>
                            </m:e>
                            <m:sub>
                              <m:r>
                                <a:rPr lang="en-US" sz="1600" i="1">
                                  <a:latin typeface="Cambria Math" panose="02040503050406030204" pitchFamily="18" charset="0"/>
                                  <a:ea typeface="Cambria Math" panose="02040503050406030204" pitchFamily="18" charset="0"/>
                                </a:rPr>
                                <m:t>𝑖</m:t>
                              </m:r>
                            </m:sub>
                          </m:sSub>
                          <m:r>
                            <m:rPr>
                              <m:brk m:alnAt="7"/>
                            </m:rP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−2</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2</m:t>
                              </m:r>
                            </m:sup>
                          </m:sSubSup>
                        </m:e>
                      </m:nary>
                      <m:sSub>
                        <m:sSubPr>
                          <m:ctrlPr>
                            <a:rPr lang="en-US" sz="1600" i="1">
                              <a:latin typeface="Cambria Math" panose="02040503050406030204" pitchFamily="18" charset="0"/>
                            </a:rPr>
                          </m:ctrlPr>
                        </m:sSubPr>
                        <m:e>
                          <m:r>
                            <a:rPr lang="en-US" sz="1600" b="0" i="1" smtClean="0">
                              <a:latin typeface="Cambria Math" panose="02040503050406030204" pitchFamily="18" charset="0"/>
                            </a:rPr>
                            <m:t>𝐺</m:t>
                          </m:r>
                        </m:e>
                        <m:sub>
                          <m:r>
                            <a:rPr lang="en-US" sz="1600" i="1">
                              <a:latin typeface="Cambria Math" panose="02040503050406030204" pitchFamily="18" charset="0"/>
                            </a:rPr>
                            <m:t>𝑖</m:t>
                          </m:r>
                          <m:r>
                            <a:rPr lang="en-US" sz="1600" b="0" i="1" smtClean="0">
                              <a:latin typeface="Cambria Math" panose="02040503050406030204" pitchFamily="18" charset="0"/>
                            </a:rPr>
                            <m:t>𝑖</m:t>
                          </m:r>
                        </m:sub>
                      </m:sSub>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4267200" y="3676322"/>
                <a:ext cx="4985660" cy="7219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9088" y="4501986"/>
                <a:ext cx="3662349"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𝑗</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𝐺</m:t>
                              </m:r>
                            </m:e>
                            <m:sub>
                              <m:r>
                                <a:rPr lang="en-US" sz="1600" b="0" i="1" smtClean="0">
                                  <a:latin typeface="Cambria Math" panose="02040503050406030204" pitchFamily="18" charset="0"/>
                                </a:rPr>
                                <m:t>𝑖𝑗</m:t>
                              </m:r>
                            </m:sub>
                          </m:sSub>
                          <m:func>
                            <m:funcPr>
                              <m:ctrlPr>
                                <a:rPr lang="en-US" sz="1600"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𝑖𝑗</m:t>
                                  </m:r>
                                </m:sub>
                              </m:sSub>
                            </m:e>
                          </m:func>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 </m:t>
                      </m:r>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69088" y="4501986"/>
                <a:ext cx="3662349" cy="376000"/>
              </a:xfrm>
              <a:prstGeom prst="rect">
                <a:avLst/>
              </a:prstGeom>
              <a:blipFill>
                <a:blip r:embed="rId9"/>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419600" y="4405142"/>
                <a:ext cx="3996863"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𝑁</m:t>
                              </m:r>
                            </m:e>
                            <m:sub>
                              <m:r>
                                <a:rPr lang="en-US" sz="1600" b="0" i="1" smtClean="0">
                                  <a:latin typeface="Cambria Math" panose="02040503050406030204" pitchFamily="18" charset="0"/>
                                  <a:ea typeface="Cambria Math" panose="02040503050406030204" pitchFamily="18" charset="0"/>
                                </a:rPr>
                                <m:t>𝑖</m:t>
                              </m:r>
                            </m:sub>
                          </m:sSub>
                          <m:r>
                            <m:rPr>
                              <m:brk m:alnAt="7"/>
                            </m:rPr>
                            <a:rPr lang="en-US" sz="1600" b="0" i="1" smtClean="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e>
                      </m:nary>
                    </m:oMath>
                  </m:oMathPara>
                </a14:m>
                <a:endParaRPr lang="en-US" sz="1600" dirty="0"/>
              </a:p>
            </p:txBody>
          </p:sp>
        </mc:Choice>
        <mc:Fallback xmlns="">
          <p:sp>
            <p:nvSpPr>
              <p:cNvPr id="25" name="Rectangle 24"/>
              <p:cNvSpPr>
                <a:spLocks noRot="1" noChangeAspect="1" noMove="1" noResize="1" noEditPoints="1" noAdjustHandles="1" noChangeArrowheads="1" noChangeShapeType="1" noTextEdit="1"/>
              </p:cNvSpPr>
              <p:nvPr/>
            </p:nvSpPr>
            <p:spPr>
              <a:xfrm>
                <a:off x="4419600" y="4405142"/>
                <a:ext cx="3996863" cy="7219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9088" y="5218322"/>
                <a:ext cx="3858685"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𝑗</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𝐺</m:t>
                              </m:r>
                            </m:e>
                            <m:sub>
                              <m:r>
                                <a:rPr lang="en-US" sz="1600" b="0" i="1" smtClean="0">
                                  <a:latin typeface="Cambria Math" panose="02040503050406030204" pitchFamily="18" charset="0"/>
                                </a:rPr>
                                <m:t>𝑖𝑗</m:t>
                              </m:r>
                            </m:sub>
                          </m:sSub>
                          <m:func>
                            <m:funcPr>
                              <m:ctrlPr>
                                <a:rPr lang="en-US" sz="1600" i="1" smtClean="0">
                                  <a:latin typeface="Cambria Math" panose="02040503050406030204" pitchFamily="18" charset="0"/>
                                </a:rPr>
                              </m:ctrlPr>
                            </m:funcPr>
                            <m:fName>
                              <m:r>
                                <m:rPr>
                                  <m:sty m:val="p"/>
                                </m:rPr>
                                <a:rPr lang="en-US" sz="1600" b="0" i="0" smtClean="0">
                                  <a:latin typeface="Cambria Math" panose="02040503050406030204" pitchFamily="18" charset="0"/>
                                </a:rPr>
                                <m:t>sin</m:t>
                              </m:r>
                            </m:fName>
                            <m:e>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𝑖𝑗</m:t>
                                  </m:r>
                                </m:sub>
                              </m:sSub>
                            </m:e>
                          </m:func>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 </m:t>
                      </m:r>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69088" y="5218322"/>
                <a:ext cx="3858685" cy="376000"/>
              </a:xfrm>
              <a:prstGeom prst="rect">
                <a:avLst/>
              </a:prstGeom>
              <a:blipFill>
                <a:blip r:embed="rId11"/>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267200" y="5109528"/>
                <a:ext cx="4941609"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i="1">
                              <a:latin typeface="Cambria Math" panose="02040503050406030204" pitchFamily="18" charset="0"/>
                            </a:rPr>
                            <m:t>𝑖𝑖</m:t>
                          </m:r>
                        </m:sub>
                      </m:sSub>
                      <m:r>
                        <a:rPr lang="en-US" sz="1600" i="1">
                          <a:latin typeface="Cambria Math" panose="02040503050406030204" pitchFamily="18" charset="0"/>
                        </a:rPr>
                        <m:t>=</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nary>
                        <m:naryPr>
                          <m:chr m:val="∑"/>
                          <m:supHide m:val="on"/>
                          <m:ctrlPr>
                            <a:rPr lang="en-US" sz="1600" i="1" smtClean="0">
                              <a:latin typeface="Cambria Math" panose="02040503050406030204" pitchFamily="18" charset="0"/>
                            </a:rPr>
                          </m:ctrlPr>
                        </m:naryPr>
                        <m:sub>
                          <m:r>
                            <m:rPr>
                              <m:brk m:alnAt="7"/>
                            </m:rP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𝑁</m:t>
                              </m:r>
                            </m:e>
                            <m:sub>
                              <m:r>
                                <a:rPr lang="en-US" sz="1600" i="1">
                                  <a:latin typeface="Cambria Math" panose="02040503050406030204" pitchFamily="18" charset="0"/>
                                  <a:ea typeface="Cambria Math" panose="02040503050406030204" pitchFamily="18" charset="0"/>
                                </a:rPr>
                                <m:t>𝑖</m:t>
                              </m:r>
                            </m:sub>
                          </m:sSub>
                          <m:r>
                            <m:rPr>
                              <m:brk m:alnAt="7"/>
                            </m:rP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+2</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2</m:t>
                              </m:r>
                            </m:sup>
                          </m:sSubSup>
                        </m:e>
                      </m:nary>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m:t>
                          </m:r>
                          <m:r>
                            <a:rPr lang="en-US" sz="1600" b="0" i="1" smtClean="0">
                              <a:latin typeface="Cambria Math" panose="02040503050406030204" pitchFamily="18" charset="0"/>
                            </a:rPr>
                            <m:t>𝑖</m:t>
                          </m:r>
                        </m:sub>
                      </m:sSub>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4267200" y="5109528"/>
                <a:ext cx="4941609" cy="721993"/>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8115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Modified Newton-Raphson method </a:t>
            </a:r>
          </a:p>
        </p:txBody>
      </p:sp>
      <p:sp>
        <p:nvSpPr>
          <p:cNvPr id="9" name="Rectangle 8"/>
          <p:cNvSpPr/>
          <p:nvPr/>
        </p:nvSpPr>
        <p:spPr>
          <a:xfrm>
            <a:off x="0" y="5679989"/>
            <a:ext cx="8991600" cy="400110"/>
          </a:xfrm>
          <a:prstGeom prst="rect">
            <a:avLst/>
          </a:prstGeom>
        </p:spPr>
        <p:txBody>
          <a:bodyPr wrap="square">
            <a:spAutoFit/>
          </a:bodyPr>
          <a:lstStyle/>
          <a:p>
            <a:r>
              <a:rPr lang="en-US" sz="1000" dirty="0"/>
              <a:t>[11] F. Zhang and C. S. Cheng, “A Modified Newton Method for Radial Distribution System Power Flow Analysis," in </a:t>
            </a:r>
            <a:r>
              <a:rPr lang="en-US" sz="1000" i="1" dirty="0"/>
              <a:t>IEEE Transactions on Power System</a:t>
            </a:r>
            <a:r>
              <a:rPr lang="en-US" sz="1000" dirty="0"/>
              <a:t>, vol. 12, no. 1, pp. 882-887, Feb 1997.</a:t>
            </a:r>
          </a:p>
        </p:txBody>
      </p:sp>
      <p:sp>
        <p:nvSpPr>
          <p:cNvPr id="3" name="Rectangle 2"/>
          <p:cNvSpPr/>
          <p:nvPr/>
        </p:nvSpPr>
        <p:spPr>
          <a:xfrm>
            <a:off x="183292" y="536387"/>
            <a:ext cx="8915400" cy="1938992"/>
          </a:xfrm>
          <a:prstGeom prst="rect">
            <a:avLst/>
          </a:prstGeom>
        </p:spPr>
        <p:txBody>
          <a:bodyPr wrap="square">
            <a:spAutoFit/>
          </a:bodyPr>
          <a:lstStyle/>
          <a:p>
            <a:pPr algn="just"/>
            <a:r>
              <a:rPr lang="en-US" sz="2000" dirty="0"/>
              <a:t>Assumption 1: small voltage difference between two adjacent nodes (typical distribution lines are short and line flows are not high).</a:t>
            </a:r>
          </a:p>
          <a:p>
            <a:r>
              <a:rPr lang="en-US" sz="2000" dirty="0"/>
              <a:t>Assumption 2: no shunt branches (all the shunt branches can be converted to node power injections using initial and updated node voltages).</a:t>
            </a:r>
          </a:p>
          <a:p>
            <a:pPr algn="just"/>
            <a:endParaRPr lang="en-US" sz="2000" dirty="0"/>
          </a:p>
          <a:p>
            <a:pPr algn="just"/>
            <a:r>
              <a:rPr lang="en-US" sz="2000" dirty="0"/>
              <a:t>Therefore, the Jacobian matrix can be approximated as:</a:t>
            </a:r>
          </a:p>
        </p:txBody>
      </p:sp>
      <mc:AlternateContent xmlns:mc="http://schemas.openxmlformats.org/markup-compatibility/2006" xmlns:a14="http://schemas.microsoft.com/office/drawing/2010/main">
        <mc:Choice Requires="a14">
          <p:sp>
            <p:nvSpPr>
              <p:cNvPr id="10" name="Rectangle 9"/>
              <p:cNvSpPr/>
              <p:nvPr/>
            </p:nvSpPr>
            <p:spPr>
              <a:xfrm>
                <a:off x="684960" y="2720488"/>
                <a:ext cx="2650341"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𝑖𝑗</m:t>
                          </m:r>
                        </m:sub>
                      </m:sSub>
                      <m:r>
                        <a:rPr lang="en-US" sz="160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r>
                            <a:rPr lang="en-US" sz="1600" i="1">
                              <a:latin typeface="Cambria Math" panose="02040503050406030204" pitchFamily="18" charset="0"/>
                            </a:rPr>
                            <m:t>𝑉</m:t>
                          </m:r>
                        </m:e>
                        <m:sub>
                          <m:r>
                            <a:rPr lang="en-US" sz="1600" b="0" i="1" smtClean="0">
                              <a:latin typeface="Cambria Math" panose="02040503050406030204" pitchFamily="18" charset="0"/>
                            </a:rPr>
                            <m:t>𝑗</m:t>
                          </m:r>
                        </m:sub>
                      </m:sSub>
                      <m:d>
                        <m:dPr>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 </m:t>
                      </m:r>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684960" y="2720488"/>
                <a:ext cx="2650341" cy="376000"/>
              </a:xfrm>
              <a:prstGeom prst="rect">
                <a:avLst/>
              </a:prstGeom>
              <a:blipFill>
                <a:blip r:embed="rId3"/>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46407" y="2468900"/>
                <a:ext cx="3019353"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𝑖𝑖</m:t>
                          </m:r>
                        </m:sub>
                      </m:sSub>
                      <m:r>
                        <a:rPr lang="en-US" sz="1600" i="1">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𝑁</m:t>
                              </m:r>
                            </m:e>
                            <m:sub>
                              <m:r>
                                <a:rPr lang="en-US" sz="1600" b="0" i="1" smtClean="0">
                                  <a:latin typeface="Cambria Math" panose="02040503050406030204" pitchFamily="18" charset="0"/>
                                  <a:ea typeface="Cambria Math" panose="02040503050406030204" pitchFamily="18" charset="0"/>
                                </a:rPr>
                                <m:t>𝑖</m:t>
                              </m:r>
                            </m:sub>
                          </m:sSub>
                          <m:r>
                            <m:rPr>
                              <m:brk m:alnAt="7"/>
                            </m:rPr>
                            <a:rPr lang="en-US" sz="1600" b="0" i="1" smtClean="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e>
                      </m:nary>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5246407" y="2468900"/>
                <a:ext cx="3019353" cy="7219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90329" y="3136203"/>
                <a:ext cx="2802177"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𝑖𝑗</m:t>
                          </m:r>
                        </m:sub>
                      </m:sSub>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𝑗</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𝐺</m:t>
                              </m:r>
                            </m:e>
                            <m:sub>
                              <m:r>
                                <a:rPr lang="en-US" sz="1600" b="0" i="1" smtClean="0">
                                  <a:latin typeface="Cambria Math" panose="02040503050406030204" pitchFamily="18" charset="0"/>
                                </a:rPr>
                                <m:t>𝑖𝑗</m:t>
                              </m:r>
                            </m:sub>
                          </m:sSub>
                          <m:func>
                            <m:funcPr>
                              <m:ctrlPr>
                                <a:rPr lang="en-US" sz="1600"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𝑖𝑗</m:t>
                                  </m:r>
                                </m:sub>
                              </m:sSub>
                            </m:e>
                          </m:func>
                        </m:e>
                      </m:d>
                      <m:r>
                        <a:rPr lang="en-US" sz="1600" b="0" i="1" smtClean="0">
                          <a:latin typeface="Cambria Math" panose="02040503050406030204" pitchFamily="18" charset="0"/>
                        </a:rPr>
                        <m:t>, </m:t>
                      </m:r>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690329" y="3136203"/>
                <a:ext cx="2802177" cy="376000"/>
              </a:xfrm>
              <a:prstGeom prst="rect">
                <a:avLst/>
              </a:prstGeom>
              <a:blipFill>
                <a:blip r:embed="rId5"/>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306961" y="3071494"/>
                <a:ext cx="2860207"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i="1">
                              <a:latin typeface="Cambria Math" panose="02040503050406030204" pitchFamily="18" charset="0"/>
                            </a:rPr>
                            <m:t>𝑖𝑖</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nary>
                        <m:naryPr>
                          <m:chr m:val="∑"/>
                          <m:supHide m:val="on"/>
                          <m:ctrlPr>
                            <a:rPr lang="en-US" sz="1600" i="1" smtClean="0">
                              <a:latin typeface="Cambria Math" panose="02040503050406030204" pitchFamily="18" charset="0"/>
                            </a:rPr>
                          </m:ctrlPr>
                        </m:naryPr>
                        <m:sub>
                          <m:r>
                            <m:rPr>
                              <m:brk m:alnAt="7"/>
                            </m:rP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𝑁</m:t>
                              </m:r>
                            </m:e>
                            <m:sub>
                              <m:r>
                                <a:rPr lang="en-US" sz="1600" i="1">
                                  <a:latin typeface="Cambria Math" panose="02040503050406030204" pitchFamily="18" charset="0"/>
                                  <a:ea typeface="Cambria Math" panose="02040503050406030204" pitchFamily="18" charset="0"/>
                                </a:rPr>
                                <m:t>𝑖</m:t>
                              </m:r>
                            </m:sub>
                          </m:sSub>
                          <m:r>
                            <m:rPr>
                              <m:brk m:alnAt="7"/>
                            </m:rP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e>
                      </m:nary>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5306961" y="3071494"/>
                <a:ext cx="2860207" cy="72199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20225" y="3610875"/>
                <a:ext cx="2579809"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𝑖𝑗</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𝐺</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i="1">
                          <a:latin typeface="Cambria Math" panose="02040503050406030204" pitchFamily="18" charset="0"/>
                        </a:rPr>
                        <m:t>, </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720225" y="3610875"/>
                <a:ext cx="2579809" cy="376000"/>
              </a:xfrm>
              <a:prstGeom prst="rect">
                <a:avLst/>
              </a:prstGeom>
              <a:blipFill>
                <a:blip r:embed="rId7"/>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300783" y="3675991"/>
                <a:ext cx="3009157"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𝑖𝑖</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m:t>
                          </m:r>
                          <m:r>
                            <a:rPr lang="en-US" sz="1600" i="1">
                              <a:latin typeface="Cambria Math" panose="02040503050406030204" pitchFamily="18" charset="0"/>
                            </a:rPr>
                            <m:t>𝑉</m:t>
                          </m:r>
                        </m:e>
                        <m:sub>
                          <m:r>
                            <a:rPr lang="en-US" sz="1600" i="1">
                              <a:latin typeface="Cambria Math" panose="02040503050406030204" pitchFamily="18" charset="0"/>
                            </a:rPr>
                            <m:t>𝑖</m:t>
                          </m:r>
                        </m:sub>
                      </m:sSub>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𝑁</m:t>
                              </m:r>
                            </m:e>
                            <m:sub>
                              <m:r>
                                <a:rPr lang="en-US" sz="1600" i="1">
                                  <a:latin typeface="Cambria Math" panose="02040503050406030204" pitchFamily="18" charset="0"/>
                                  <a:ea typeface="Cambria Math" panose="02040503050406030204" pitchFamily="18" charset="0"/>
                                </a:rPr>
                                <m:t>𝑖</m:t>
                              </m:r>
                            </m:sub>
                          </m:sSub>
                          <m:r>
                            <m:rPr>
                              <m:brk m:alnAt="7"/>
                            </m:rP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𝐺</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e>
                      </m:nary>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5300783" y="3675991"/>
                <a:ext cx="3009157" cy="7219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81186" y="4130489"/>
                <a:ext cx="2620461"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𝑖𝑗</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r>
                        <a:rPr lang="en-US" sz="1600" b="0" i="1" smtClean="0">
                          <a:latin typeface="Cambria Math" panose="02040503050406030204" pitchFamily="18" charset="0"/>
                        </a:rPr>
                        <m:t>, </m:t>
                      </m:r>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781186" y="4130489"/>
                <a:ext cx="2620461" cy="376000"/>
              </a:xfrm>
              <a:prstGeom prst="rect">
                <a:avLst/>
              </a:prstGeom>
              <a:blipFill>
                <a:blip r:embed="rId9"/>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277699" y="4278585"/>
                <a:ext cx="2988061" cy="721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i="1">
                              <a:latin typeface="Cambria Math" panose="02040503050406030204" pitchFamily="18" charset="0"/>
                            </a:rPr>
                            <m:t>𝑖𝑖</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m:t>
                          </m:r>
                          <m:r>
                            <a:rPr lang="en-US" sz="1600" i="1">
                              <a:latin typeface="Cambria Math" panose="02040503050406030204" pitchFamily="18" charset="0"/>
                            </a:rPr>
                            <m:t>𝑉</m:t>
                          </m:r>
                        </m:e>
                        <m:sub>
                          <m:r>
                            <a:rPr lang="en-US" sz="1600" i="1">
                              <a:latin typeface="Cambria Math" panose="02040503050406030204" pitchFamily="18" charset="0"/>
                            </a:rPr>
                            <m:t>𝑖</m:t>
                          </m:r>
                        </m:sub>
                      </m:sSub>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𝑁</m:t>
                              </m:r>
                            </m:e>
                            <m:sub>
                              <m:r>
                                <a:rPr lang="en-US" sz="1600" i="1">
                                  <a:latin typeface="Cambria Math" panose="02040503050406030204" pitchFamily="18" charset="0"/>
                                  <a:ea typeface="Cambria Math" panose="02040503050406030204" pitchFamily="18" charset="0"/>
                                </a:rPr>
                                <m:t>𝑖</m:t>
                              </m:r>
                            </m:sub>
                          </m:sSub>
                          <m:r>
                            <m:rPr>
                              <m:brk m:alnAt="7"/>
                            </m:rP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m:rPr>
                              <m:nor/>
                            </m:rPr>
                            <a:rPr lang="en-US" sz="1600" dirty="0"/>
                            <m:t> </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𝑗</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𝑖𝑗</m:t>
                                      </m:r>
                                    </m:sub>
                                  </m:sSub>
                                </m:e>
                              </m:func>
                            </m:e>
                          </m:d>
                        </m:e>
                      </m:nary>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5277699" y="4278585"/>
                <a:ext cx="2988061" cy="721993"/>
              </a:xfrm>
              <a:prstGeom prst="rect">
                <a:avLst/>
              </a:prstGeom>
              <a:blipFill>
                <a:blip r:embed="rId10"/>
                <a:stretch>
                  <a:fillRect/>
                </a:stretch>
              </a:blipFill>
            </p:spPr>
            <p:txBody>
              <a:bodyPr/>
              <a:lstStyle/>
              <a:p>
                <a:r>
                  <a:rPr lang="en-US">
                    <a:noFill/>
                  </a:rPr>
                  <a:t> </a:t>
                </a:r>
              </a:p>
            </p:txBody>
          </p:sp>
        </mc:Fallback>
      </mc:AlternateContent>
      <p:sp>
        <p:nvSpPr>
          <p:cNvPr id="6" name="Rectangle 5"/>
          <p:cNvSpPr/>
          <p:nvPr/>
        </p:nvSpPr>
        <p:spPr>
          <a:xfrm>
            <a:off x="226541" y="5016270"/>
            <a:ext cx="8458200" cy="707886"/>
          </a:xfrm>
          <a:prstGeom prst="rect">
            <a:avLst/>
          </a:prstGeom>
        </p:spPr>
        <p:txBody>
          <a:bodyPr wrap="square">
            <a:spAutoFit/>
          </a:bodyPr>
          <a:lstStyle/>
          <a:p>
            <a:pPr algn="just"/>
            <a:r>
              <a:rPr lang="en-US" sz="2000" dirty="0"/>
              <a:t>The matrices H, N, J and L all have the same properties (symmetry, sparsity pattern) as the Nodal Admittance Matrix. </a:t>
            </a:r>
          </a:p>
        </p:txBody>
      </p:sp>
    </p:spTree>
    <p:extLst>
      <p:ext uri="{BB962C8B-B14F-4D97-AF65-F5344CB8AC3E}">
        <p14:creationId xmlns:p14="http://schemas.microsoft.com/office/powerpoint/2010/main" val="35992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55</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Modified Newton-Raphson method </a:t>
            </a:r>
          </a:p>
        </p:txBody>
      </p:sp>
      <p:sp>
        <p:nvSpPr>
          <p:cNvPr id="9" name="Rectangle 8"/>
          <p:cNvSpPr/>
          <p:nvPr/>
        </p:nvSpPr>
        <p:spPr>
          <a:xfrm>
            <a:off x="0" y="5679989"/>
            <a:ext cx="8991600" cy="400110"/>
          </a:xfrm>
          <a:prstGeom prst="rect">
            <a:avLst/>
          </a:prstGeom>
        </p:spPr>
        <p:txBody>
          <a:bodyPr wrap="square">
            <a:spAutoFit/>
          </a:bodyPr>
          <a:lstStyle/>
          <a:p>
            <a:r>
              <a:rPr lang="en-US" sz="1000" dirty="0"/>
              <a:t>[11] F. Zhang and C. S. Cheng, “A Modified Newton Method for Radial Distribution System Power Flow Analysis," in </a:t>
            </a:r>
            <a:r>
              <a:rPr lang="en-US" sz="1000" i="1" dirty="0"/>
              <a:t>IEEE Transactions on Power System</a:t>
            </a:r>
            <a:r>
              <a:rPr lang="en-US" sz="1000" dirty="0"/>
              <a:t>, vol. 12, no. 1, pp. 882-887, Feb 1997.</a:t>
            </a:r>
          </a:p>
        </p:txBody>
      </p:sp>
      <p:sp>
        <p:nvSpPr>
          <p:cNvPr id="3" name="Rectangle 2"/>
          <p:cNvSpPr/>
          <p:nvPr/>
        </p:nvSpPr>
        <p:spPr>
          <a:xfrm>
            <a:off x="152400" y="609600"/>
            <a:ext cx="8915400" cy="400110"/>
          </a:xfrm>
          <a:prstGeom prst="rect">
            <a:avLst/>
          </a:prstGeom>
        </p:spPr>
        <p:txBody>
          <a:bodyPr wrap="square">
            <a:spAutoFit/>
          </a:bodyPr>
          <a:lstStyle/>
          <a:p>
            <a:pPr algn="just"/>
            <a:r>
              <a:rPr lang="en-US" sz="2000" dirty="0"/>
              <a:t>Hence, the matrices H, N, J and L can be formed as:</a:t>
            </a:r>
          </a:p>
        </p:txBody>
      </p:sp>
      <mc:AlternateContent xmlns:mc="http://schemas.openxmlformats.org/markup-compatibility/2006" xmlns:a14="http://schemas.microsoft.com/office/drawing/2010/main">
        <mc:Choice Requires="a14">
          <p:sp>
            <p:nvSpPr>
              <p:cNvPr id="18" name="Rectangle 17"/>
              <p:cNvSpPr/>
              <p:nvPr/>
            </p:nvSpPr>
            <p:spPr>
              <a:xfrm>
                <a:off x="3487895" y="996538"/>
                <a:ext cx="2396810"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𝐻</m:t>
                      </m:r>
                      <m:r>
                        <a:rPr lang="en-US" sz="1800" b="0" i="1" smtClean="0">
                          <a:latin typeface="Cambria Math" panose="02040503050406030204" pitchFamily="18" charset="0"/>
                        </a:rPr>
                        <m:t>=</m:t>
                      </m:r>
                      <m:r>
                        <a:rPr lang="en-US" sz="1800" b="0" i="1" smtClean="0">
                          <a:latin typeface="Cambria Math" panose="02040503050406030204" pitchFamily="18" charset="0"/>
                        </a:rPr>
                        <m:t>𝐿</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𝐵</m:t>
                          </m:r>
                        </m:sub>
                      </m:sSub>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𝐴</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sub>
                        <m:sup>
                          <m:r>
                            <a:rPr lang="en-US" sz="1800" b="0" i="1" smtClean="0">
                              <a:latin typeface="Cambria Math" panose="02040503050406030204" pitchFamily="18" charset="0"/>
                            </a:rPr>
                            <m:t>𝑇</m:t>
                          </m:r>
                        </m:sup>
                      </m:sSubSup>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3487895" y="996538"/>
                <a:ext cx="2396810" cy="374077"/>
              </a:xfrm>
              <a:prstGeom prst="rect">
                <a:avLst/>
              </a:prstGeom>
              <a:blipFill>
                <a:blip r:embed="rId3"/>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419799" y="1337566"/>
                <a:ext cx="2533001"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𝐽</m:t>
                      </m:r>
                      <m:r>
                        <a:rPr lang="en-US" sz="1800" i="1">
                          <a:latin typeface="Cambria Math" panose="02040503050406030204" pitchFamily="18" charset="0"/>
                        </a:rPr>
                        <m:t>=</m:t>
                      </m:r>
                      <m:r>
                        <a:rPr lang="en-US" sz="1800" b="0" i="1" smtClean="0">
                          <a:latin typeface="Cambria Math" panose="02040503050406030204" pitchFamily="18" charset="0"/>
                        </a:rPr>
                        <m:t>−</m:t>
                      </m:r>
                      <m:r>
                        <a:rPr lang="en-US" sz="1800" b="0" i="1" smtClean="0">
                          <a:latin typeface="Cambria Math" panose="02040503050406030204" pitchFamily="18" charset="0"/>
                        </a:rPr>
                        <m:t>𝑁</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𝐺</m:t>
                          </m:r>
                        </m:sub>
                      </m:sSub>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up>
                          <m:r>
                            <a:rPr lang="en-US" sz="1800" i="1">
                              <a:latin typeface="Cambria Math" panose="02040503050406030204" pitchFamily="18" charset="0"/>
                            </a:rPr>
                            <m:t>𝑇</m:t>
                          </m:r>
                        </m:sup>
                      </m:sSubSup>
                    </m:oMath>
                  </m:oMathPara>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419799" y="1337566"/>
                <a:ext cx="2533001" cy="374077"/>
              </a:xfrm>
              <a:prstGeom prst="rect">
                <a:avLst/>
              </a:prstGeom>
              <a:blipFill>
                <a:blip r:embed="rId4"/>
                <a:stretch>
                  <a:fillRect b="-1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6200" y="1792455"/>
                <a:ext cx="8915400" cy="1065035"/>
              </a:xfrm>
              <a:prstGeom prst="rect">
                <a:avLst/>
              </a:prstGeom>
            </p:spPr>
            <p:txBody>
              <a:bodyPr wrap="square">
                <a:spAutoFit/>
              </a:bodyPr>
              <a:lstStyle/>
              <a:p>
                <a:pPr algn="just"/>
                <a:r>
                  <a:rPr lang="en-US" sz="2000" dirty="0"/>
                  <a:t>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𝐵</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𝐵</m:t>
                        </m:r>
                      </m:sub>
                    </m:sSub>
                  </m:oMath>
                </a14:m>
                <a:r>
                  <a:rPr lang="en-US" sz="2000" dirty="0"/>
                  <a:t> are diagonal matrices with diagonal entries to be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𝑗</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𝐵</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𝑖𝑗</m:t>
                            </m:r>
                          </m:sub>
                        </m:sSub>
                      </m:e>
                    </m:func>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𝐺</m:t>
                        </m:r>
                      </m:e>
                      <m:sub>
                        <m:r>
                          <a:rPr lang="en-US" sz="2000" i="1">
                            <a:latin typeface="Cambria Math" panose="02040503050406030204" pitchFamily="18" charset="0"/>
                          </a:rPr>
                          <m:t>𝑖𝑗</m:t>
                        </m:r>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𝑖𝑗</m:t>
                            </m:r>
                          </m:sub>
                        </m:sSub>
                      </m:e>
                    </m:func>
                  </m:oMath>
                </a14:m>
                <a:r>
                  <a:rPr lang="en-US" sz="2000" dirty="0"/>
                  <a:t>, respectively. Therefore, the conventional Newton Raphson can be rewritten as:</a:t>
                </a:r>
              </a:p>
            </p:txBody>
          </p:sp>
        </mc:Choice>
        <mc:Fallback xmlns="">
          <p:sp>
            <p:nvSpPr>
              <p:cNvPr id="21" name="Rectangle 20"/>
              <p:cNvSpPr>
                <a:spLocks noRot="1" noChangeAspect="1" noMove="1" noResize="1" noEditPoints="1" noAdjustHandles="1" noChangeArrowheads="1" noChangeShapeType="1" noTextEdit="1"/>
              </p:cNvSpPr>
              <p:nvPr/>
            </p:nvSpPr>
            <p:spPr>
              <a:xfrm>
                <a:off x="76200" y="1792455"/>
                <a:ext cx="8915400" cy="1065035"/>
              </a:xfrm>
              <a:prstGeom prst="rect">
                <a:avLst/>
              </a:prstGeom>
              <a:blipFill>
                <a:blip r:embed="rId5"/>
                <a:stretch>
                  <a:fillRect l="-752" t="-2857" r="-684" b="-9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092832" y="2614994"/>
                <a:ext cx="5186933"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𝑛</m:t>
                                    </m:r>
                                    <m:r>
                                      <a:rPr lang="en-US" sz="1600" i="1">
                                        <a:latin typeface="Cambria Math" panose="02040503050406030204" pitchFamily="18" charset="0"/>
                                      </a:rPr>
                                      <m:t>−1</m:t>
                                    </m:r>
                                  </m:sub>
                                </m:sSub>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𝑛</m:t>
                                    </m:r>
                                    <m:r>
                                      <a:rPr lang="en-US" sz="1600" i="1">
                                        <a:latin typeface="Cambria Math" panose="02040503050406030204" pitchFamily="18" charset="0"/>
                                      </a:rPr>
                                      <m:t>−1</m:t>
                                    </m:r>
                                  </m:sub>
                                </m:sSub>
                              </m:e>
                            </m:mr>
                          </m:m>
                        </m:e>
                      </m:d>
                      <m:d>
                        <m:dPr>
                          <m:begChr m:val="["/>
                          <m:endChr m:val="]"/>
                          <m:ctrlPr>
                            <a:rPr lang="en-US" sz="1600" i="1" smtClean="0">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𝐷</m:t>
                                    </m:r>
                                  </m:e>
                                  <m:sub>
                                    <m:r>
                                      <a:rPr lang="en-US" sz="1600" i="1">
                                        <a:latin typeface="Cambria Math" panose="02040503050406030204" pitchFamily="18" charset="0"/>
                                      </a:rPr>
                                      <m:t>𝐵</m:t>
                                    </m:r>
                                  </m:sub>
                                </m:sSub>
                              </m:e>
                              <m:e>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𝐷</m:t>
                                    </m:r>
                                  </m:e>
                                  <m:sub>
                                    <m:r>
                                      <a:rPr lang="en-US" sz="1600" b="0" i="1" smtClean="0">
                                        <a:latin typeface="Cambria Math" panose="02040503050406030204" pitchFamily="18" charset="0"/>
                                      </a:rPr>
                                      <m:t>𝐺</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𝐷</m:t>
                                    </m:r>
                                  </m:e>
                                  <m:sub>
                                    <m:r>
                                      <a:rPr lang="en-US" sz="1600" b="0" i="1" smtClean="0">
                                        <a:latin typeface="Cambria Math" panose="02040503050406030204" pitchFamily="18" charset="0"/>
                                      </a:rPr>
                                      <m:t>𝐺</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𝐷</m:t>
                                    </m:r>
                                  </m:e>
                                  <m:sub>
                                    <m:r>
                                      <a:rPr lang="en-US" sz="1600" i="1">
                                        <a:latin typeface="Cambria Math" panose="02040503050406030204" pitchFamily="18" charset="0"/>
                                      </a:rPr>
                                      <m:t>𝐵</m:t>
                                    </m:r>
                                  </m:sub>
                                </m:sSub>
                              </m:e>
                            </m:mr>
                          </m:m>
                        </m:e>
                      </m:d>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𝐴</m:t>
                                    </m:r>
                                  </m:e>
                                  <m:sub>
                                    <m:r>
                                      <a:rPr lang="en-US" sz="1600" i="1">
                                        <a:latin typeface="Cambria Math" panose="02040503050406030204" pitchFamily="18" charset="0"/>
                                      </a:rPr>
                                      <m:t>𝑛</m:t>
                                    </m:r>
                                    <m:r>
                                      <a:rPr lang="en-US" sz="1600" i="1">
                                        <a:latin typeface="Cambria Math" panose="02040503050406030204" pitchFamily="18" charset="0"/>
                                      </a:rPr>
                                      <m:t>−1</m:t>
                                    </m:r>
                                  </m:sub>
                                  <m:sup>
                                    <m:r>
                                      <a:rPr lang="en-US" sz="1600" i="1">
                                        <a:latin typeface="Cambria Math" panose="02040503050406030204" pitchFamily="18" charset="0"/>
                                      </a:rPr>
                                      <m:t>𝑇</m:t>
                                    </m:r>
                                  </m:sup>
                                </m:sSubSup>
                              </m:e>
                              <m:e>
                                <m:r>
                                  <a:rPr lang="en-US" sz="1600" i="1">
                                    <a:latin typeface="Cambria Math" panose="02040503050406030204" pitchFamily="18" charset="0"/>
                                  </a:rPr>
                                  <m:t>0</m:t>
                                </m:r>
                              </m:e>
                            </m:mr>
                            <m:mr>
                              <m:e>
                                <m:r>
                                  <a:rPr lang="en-US" sz="1600" i="1">
                                    <a:latin typeface="Cambria Math" panose="02040503050406030204" pitchFamily="18" charset="0"/>
                                  </a:rPr>
                                  <m:t>0</m:t>
                                </m:r>
                              </m:e>
                              <m:e>
                                <m:sSubSup>
                                  <m:sSubSupPr>
                                    <m:ctrlPr>
                                      <a:rPr lang="en-US" sz="1600" i="1">
                                        <a:latin typeface="Cambria Math" panose="02040503050406030204" pitchFamily="18" charset="0"/>
                                      </a:rPr>
                                    </m:ctrlPr>
                                  </m:sSubSupPr>
                                  <m:e>
                                    <m:r>
                                      <a:rPr lang="en-US" sz="1600" i="1">
                                        <a:latin typeface="Cambria Math" panose="02040503050406030204" pitchFamily="18" charset="0"/>
                                      </a:rPr>
                                      <m:t>𝐴</m:t>
                                    </m:r>
                                  </m:e>
                                  <m:sub>
                                    <m:r>
                                      <a:rPr lang="en-US" sz="1600" i="1">
                                        <a:latin typeface="Cambria Math" panose="02040503050406030204" pitchFamily="18" charset="0"/>
                                      </a:rPr>
                                      <m:t>𝑛</m:t>
                                    </m:r>
                                    <m:r>
                                      <a:rPr lang="en-US" sz="1600" i="1">
                                        <a:latin typeface="Cambria Math" panose="02040503050406030204" pitchFamily="18" charset="0"/>
                                      </a:rPr>
                                      <m:t>−1</m:t>
                                    </m:r>
                                  </m:sub>
                                  <m:sup>
                                    <m:r>
                                      <a:rPr lang="en-US" sz="1600" i="1">
                                        <a:latin typeface="Cambria Math" panose="02040503050406030204" pitchFamily="18" charset="0"/>
                                      </a:rPr>
                                      <m:t>𝑇</m:t>
                                    </m:r>
                                  </m:sup>
                                </m:sSubSup>
                              </m:e>
                            </m:mr>
                          </m:m>
                        </m:e>
                      </m:d>
                      <m:d>
                        <m:dPr>
                          <m:begChr m:val="["/>
                          <m:endChr m:val="]"/>
                          <m:ctrlPr>
                            <a:rPr lang="en-US" sz="160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600" i="1" smtClean="0">
                                  <a:latin typeface="Cambria Math" panose="02040503050406030204" pitchFamily="18" charset="0"/>
                                  <a:ea typeface="Cambria Math" panose="02040503050406030204" pitchFamily="18" charset="0"/>
                                </a:rPr>
                              </m:ctrlPr>
                            </m:mPr>
                            <m:mr>
                              <m:e>
                                <m:r>
                                  <m:rPr>
                                    <m:brk m:alnAt="7"/>
                                  </m:rPr>
                                  <a:rPr lang="en-US" sz="160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𝜃</m:t>
                                </m:r>
                              </m:e>
                            </m:mr>
                            <m:mr>
                              <m:e>
                                <m:r>
                                  <m:rPr>
                                    <m:brk m:alnAt="7"/>
                                  </m:rPr>
                                  <a:rPr lang="en-US" sz="1600" i="1">
                                    <a:latin typeface="Cambria Math" panose="02040503050406030204" pitchFamily="18" charset="0"/>
                                    <a:ea typeface="Cambria Math" panose="02040503050406030204" pitchFamily="18" charset="0"/>
                                  </a:rPr>
                                  <m:t>∆</m:t>
                                </m:r>
                                <m:f>
                                  <m:fPr>
                                    <m:type m:val="lin"/>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𝑉</m:t>
                                    </m:r>
                                  </m:num>
                                  <m:den>
                                    <m:r>
                                      <a:rPr lang="en-US" sz="1600" b="0" i="1" smtClean="0">
                                        <a:latin typeface="Cambria Math" panose="02040503050406030204" pitchFamily="18" charset="0"/>
                                        <a:ea typeface="Cambria Math" panose="02040503050406030204" pitchFamily="18" charset="0"/>
                                      </a:rPr>
                                      <m:t>𝑉</m:t>
                                    </m:r>
                                  </m:den>
                                </m:f>
                              </m:e>
                            </m:mr>
                          </m:m>
                        </m:e>
                      </m:d>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ea typeface="Cambria Math" panose="02040503050406030204" pitchFamily="18" charset="0"/>
                                </a:rPr>
                              </m:ctrlPr>
                            </m:mPr>
                            <m:mr>
                              <m:e>
                                <m:r>
                                  <m:rPr>
                                    <m:brk m:alnAt="7"/>
                                  </m:rP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e>
                            </m:mr>
                            <m:mr>
                              <m:e>
                                <m:r>
                                  <m:rPr>
                                    <m:brk m:alnAt="7"/>
                                  </m:rP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𝑄</m:t>
                                </m:r>
                              </m:e>
                            </m:mr>
                          </m:m>
                        </m:e>
                      </m:d>
                    </m:oMath>
                  </m:oMathPara>
                </a14:m>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2092832" y="2614994"/>
                <a:ext cx="5186933" cy="6403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40043" y="3254521"/>
                <a:ext cx="8915400" cy="707886"/>
              </a:xfrm>
              <a:prstGeom prst="rect">
                <a:avLst/>
              </a:prstGeom>
            </p:spPr>
            <p:txBody>
              <a:bodyPr wrap="square">
                <a:spAutoFit/>
              </a:bodyPr>
              <a:lstStyle/>
              <a:p>
                <a:pPr algn="just"/>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𝑛</m:t>
                        </m:r>
                        <m:r>
                          <a:rPr lang="en-US" sz="2000" i="1">
                            <a:latin typeface="Cambria Math" panose="02040503050406030204" pitchFamily="18" charset="0"/>
                          </a:rPr>
                          <m:t>−1</m:t>
                        </m:r>
                      </m:sub>
                    </m:sSub>
                  </m:oMath>
                </a14:m>
                <a:r>
                  <a:rPr lang="en-US" sz="2000" dirty="0"/>
                  <a:t> is an upper triangular matrix with all diagonal entries to be 1 and all non-zero off-diagonal entries to be -1. </a:t>
                </a:r>
              </a:p>
            </p:txBody>
          </p:sp>
        </mc:Choice>
        <mc:Fallback xmlns="">
          <p:sp>
            <p:nvSpPr>
              <p:cNvPr id="23" name="Rectangle 22"/>
              <p:cNvSpPr>
                <a:spLocks noRot="1" noChangeAspect="1" noMove="1" noResize="1" noEditPoints="1" noAdjustHandles="1" noChangeArrowheads="1" noChangeShapeType="1" noTextEdit="1"/>
              </p:cNvSpPr>
              <p:nvPr/>
            </p:nvSpPr>
            <p:spPr>
              <a:xfrm>
                <a:off x="140043" y="3254521"/>
                <a:ext cx="8915400" cy="707886"/>
              </a:xfrm>
              <a:prstGeom prst="rect">
                <a:avLst/>
              </a:prstGeom>
              <a:blipFill>
                <a:blip r:embed="rId7"/>
                <a:stretch>
                  <a:fillRect l="-752" t="-5172" r="-684" b="-14655"/>
                </a:stretch>
              </a:blipFill>
            </p:spPr>
            <p:txBody>
              <a:bodyPr/>
              <a:lstStyle/>
              <a:p>
                <a:r>
                  <a:rPr lang="en-US">
                    <a:noFill/>
                  </a:rPr>
                  <a:t> </a:t>
                </a:r>
              </a:p>
            </p:txBody>
          </p:sp>
        </mc:Fallback>
      </mc:AlternateContent>
      <p:pic>
        <p:nvPicPr>
          <p:cNvPr id="2" name="Picture 1"/>
          <p:cNvPicPr>
            <a:picLocks noChangeAspect="1"/>
          </p:cNvPicPr>
          <p:nvPr/>
        </p:nvPicPr>
        <p:blipFill>
          <a:blip r:embed="rId8"/>
          <a:stretch>
            <a:fillRect/>
          </a:stretch>
        </p:blipFill>
        <p:spPr>
          <a:xfrm>
            <a:off x="1191162" y="4028070"/>
            <a:ext cx="2296733" cy="1686930"/>
          </a:xfrm>
          <a:prstGeom prst="rect">
            <a:avLst/>
          </a:prstGeom>
        </p:spPr>
      </p:pic>
      <p:pic>
        <p:nvPicPr>
          <p:cNvPr id="6" name="Picture 5"/>
          <p:cNvPicPr>
            <a:picLocks noChangeAspect="1"/>
          </p:cNvPicPr>
          <p:nvPr/>
        </p:nvPicPr>
        <p:blipFill>
          <a:blip r:embed="rId9"/>
          <a:stretch>
            <a:fillRect/>
          </a:stretch>
        </p:blipFill>
        <p:spPr>
          <a:xfrm>
            <a:off x="4719312" y="4374938"/>
            <a:ext cx="2466975" cy="1287545"/>
          </a:xfrm>
          <a:prstGeom prst="rect">
            <a:avLst/>
          </a:prstGeom>
        </p:spPr>
      </p:pic>
    </p:spTree>
    <p:extLst>
      <p:ext uri="{BB962C8B-B14F-4D97-AF65-F5344CB8AC3E}">
        <p14:creationId xmlns:p14="http://schemas.microsoft.com/office/powerpoint/2010/main" val="52471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56</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Modified Newton-Raphson method </a:t>
            </a:r>
          </a:p>
        </p:txBody>
      </p:sp>
      <p:sp>
        <p:nvSpPr>
          <p:cNvPr id="9" name="Rectangle 8"/>
          <p:cNvSpPr/>
          <p:nvPr/>
        </p:nvSpPr>
        <p:spPr>
          <a:xfrm>
            <a:off x="0" y="5679989"/>
            <a:ext cx="8991600" cy="400110"/>
          </a:xfrm>
          <a:prstGeom prst="rect">
            <a:avLst/>
          </a:prstGeom>
        </p:spPr>
        <p:txBody>
          <a:bodyPr wrap="square">
            <a:spAutoFit/>
          </a:bodyPr>
          <a:lstStyle/>
          <a:p>
            <a:r>
              <a:rPr lang="en-US" sz="1000" dirty="0"/>
              <a:t>[11] F. Zhang and C. S. Cheng, “A Modified Newton Method for Radial Distribution System Power Flow Analysis," in </a:t>
            </a:r>
            <a:r>
              <a:rPr lang="en-US" sz="1000" i="1" dirty="0"/>
              <a:t>IEEE Transactions on Power System</a:t>
            </a:r>
            <a:r>
              <a:rPr lang="en-US" sz="1000" dirty="0"/>
              <a:t>, vol. 12, no. 1, pp. 882-887, Feb 1997.</a:t>
            </a:r>
          </a:p>
        </p:txBody>
      </p:sp>
      <p:sp>
        <p:nvSpPr>
          <p:cNvPr id="3" name="Rectangle 2"/>
          <p:cNvSpPr/>
          <p:nvPr/>
        </p:nvSpPr>
        <p:spPr>
          <a:xfrm>
            <a:off x="152400" y="609600"/>
            <a:ext cx="8915400" cy="707886"/>
          </a:xfrm>
          <a:prstGeom prst="rect">
            <a:avLst/>
          </a:prstGeom>
        </p:spPr>
        <p:txBody>
          <a:bodyPr wrap="square">
            <a:spAutoFit/>
          </a:bodyPr>
          <a:lstStyle/>
          <a:p>
            <a:pPr algn="just"/>
            <a:r>
              <a:rPr lang="en-US" sz="2000" dirty="0"/>
              <a:t>By now it has shown that the Jacobian matrix can be formed as the product of three square matrices. It can be solved by back/forward sweeps as well. It defines:</a:t>
            </a:r>
          </a:p>
        </p:txBody>
      </p:sp>
      <mc:AlternateContent xmlns:mc="http://schemas.openxmlformats.org/markup-compatibility/2006" xmlns:a14="http://schemas.microsoft.com/office/drawing/2010/main">
        <mc:Choice Requires="a14">
          <p:sp>
            <p:nvSpPr>
              <p:cNvPr id="12" name="Rectangle 11"/>
              <p:cNvSpPr/>
              <p:nvPr/>
            </p:nvSpPr>
            <p:spPr>
              <a:xfrm>
                <a:off x="3502387" y="1447800"/>
                <a:ext cx="1986826" cy="377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𝐸</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f>
                        <m:fPr>
                          <m:type m:val="lin"/>
                          <m:ctrlPr>
                            <a:rPr lang="en-US" sz="1800" b="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m:t>
                          </m:r>
                        </m:num>
                        <m:den>
                          <m:r>
                            <a:rPr lang="en-US" sz="1800" b="0" i="1" smtClean="0">
                              <a:latin typeface="Cambria Math" panose="02040503050406030204" pitchFamily="18" charset="0"/>
                              <a:ea typeface="Cambria Math" panose="02040503050406030204" pitchFamily="18" charset="0"/>
                            </a:rPr>
                            <m:t>𝑉</m:t>
                          </m:r>
                        </m:den>
                      </m:f>
                    </m:oMath>
                  </m:oMathPara>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3502387" y="1447800"/>
                <a:ext cx="1986826" cy="377989"/>
              </a:xfrm>
              <a:prstGeom prst="rect">
                <a:avLst/>
              </a:prstGeom>
              <a:blipFill>
                <a:blip r:embed="rId3"/>
                <a:stretch>
                  <a:fillRect t="-109677" r="-21846" b="-17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691445" y="1890728"/>
                <a:ext cx="1608710" cy="379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𝑆</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𝑄</m:t>
                      </m:r>
                    </m:oMath>
                  </m:oMathPara>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3691445" y="1890728"/>
                <a:ext cx="1608710" cy="379848"/>
              </a:xfrm>
              <a:prstGeom prst="rect">
                <a:avLst/>
              </a:prstGeom>
              <a:blipFill>
                <a:blip r:embed="rId4"/>
                <a:stretch>
                  <a:fillRect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691445" y="2334803"/>
                <a:ext cx="1721690" cy="377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𝑊</m:t>
                          </m:r>
                        </m:e>
                      </m:acc>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𝐵</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𝐺</m:t>
                          </m:r>
                        </m:sub>
                      </m:sSub>
                    </m:oMath>
                  </m:oMathPara>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3691445" y="2334803"/>
                <a:ext cx="1721690" cy="377989"/>
              </a:xfrm>
              <a:prstGeom prst="rect">
                <a:avLst/>
              </a:prstGeom>
              <a:blipFill>
                <a:blip r:embed="rId5"/>
                <a:stretch>
                  <a:fillRect b="-16129"/>
                </a:stretch>
              </a:blipFill>
            </p:spPr>
            <p:txBody>
              <a:bodyPr/>
              <a:lstStyle/>
              <a:p>
                <a:r>
                  <a:rPr lang="en-US">
                    <a:noFill/>
                  </a:rPr>
                  <a:t> </a:t>
                </a:r>
              </a:p>
            </p:txBody>
          </p:sp>
        </mc:Fallback>
      </mc:AlternateContent>
      <p:sp>
        <p:nvSpPr>
          <p:cNvPr id="15" name="Rectangle 14"/>
          <p:cNvSpPr/>
          <p:nvPr/>
        </p:nvSpPr>
        <p:spPr>
          <a:xfrm>
            <a:off x="152400" y="2747803"/>
            <a:ext cx="8915400" cy="400110"/>
          </a:xfrm>
          <a:prstGeom prst="rect">
            <a:avLst/>
          </a:prstGeom>
        </p:spPr>
        <p:txBody>
          <a:bodyPr wrap="square">
            <a:spAutoFit/>
          </a:bodyPr>
          <a:lstStyle/>
          <a:p>
            <a:pPr algn="just"/>
            <a:r>
              <a:rPr lang="en-US" sz="2000" dirty="0"/>
              <a:t>Therefore, the formulations in Newton-Raphson method can be modified:  </a:t>
            </a:r>
          </a:p>
        </p:txBody>
      </p:sp>
      <mc:AlternateContent xmlns:mc="http://schemas.openxmlformats.org/markup-compatibility/2006" xmlns:a14="http://schemas.microsoft.com/office/drawing/2010/main">
        <mc:Choice Requires="a14">
          <p:sp>
            <p:nvSpPr>
              <p:cNvPr id="2" name="Rectangle 1"/>
              <p:cNvSpPr/>
              <p:nvPr/>
            </p:nvSpPr>
            <p:spPr>
              <a:xfrm>
                <a:off x="2202192" y="3426214"/>
                <a:ext cx="1887440" cy="379848"/>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Sub>
                    <m:acc>
                      <m:accPr>
                        <m:chr m:val="̇"/>
                        <m:ctrlPr>
                          <a:rPr lang="en-US" sz="1800" i="1">
                            <a:latin typeface="Cambria Math" panose="02040503050406030204" pitchFamily="18" charset="0"/>
                          </a:rPr>
                        </m:ctrlPr>
                      </m:accPr>
                      <m:e>
                        <m:r>
                          <a:rPr lang="en-US" sz="1800" i="1">
                            <a:latin typeface="Cambria Math" panose="02040503050406030204" pitchFamily="18" charset="0"/>
                          </a:rPr>
                          <m:t>𝑊</m:t>
                        </m:r>
                      </m:e>
                    </m:acc>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up>
                        <m:r>
                          <a:rPr lang="en-US" sz="1800" i="1">
                            <a:latin typeface="Cambria Math" panose="02040503050406030204" pitchFamily="18" charset="0"/>
                          </a:rPr>
                          <m:t>𝑇</m:t>
                        </m:r>
                      </m:sup>
                    </m:sSubSup>
                    <m:acc>
                      <m:accPr>
                        <m:chr m:val="̇"/>
                        <m:ctrlPr>
                          <a:rPr lang="en-US" sz="1800" i="1">
                            <a:latin typeface="Cambria Math" panose="02040503050406030204" pitchFamily="18" charset="0"/>
                          </a:rPr>
                        </m:ctrlPr>
                      </m:accPr>
                      <m:e>
                        <m:r>
                          <a:rPr lang="en-US" sz="1800" i="1">
                            <a:latin typeface="Cambria Math" panose="02040503050406030204" pitchFamily="18" charset="0"/>
                          </a:rPr>
                          <m:t>𝐸</m:t>
                        </m:r>
                      </m:e>
                    </m:acc>
                  </m:oMath>
                </a14:m>
                <a:r>
                  <a:rPr lang="en-US" sz="1800" dirty="0"/>
                  <a:t>=</a:t>
                </a:r>
                <a14:m>
                  <m:oMath xmlns:m="http://schemas.openxmlformats.org/officeDocument/2006/math">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𝐿</m:t>
                            </m:r>
                          </m:sub>
                        </m:sSub>
                      </m:e>
                    </m:acc>
                  </m:oMath>
                </a14:m>
                <a:endParaRPr lang="en-US" sz="1800" dirty="0"/>
              </a:p>
            </p:txBody>
          </p:sp>
        </mc:Choice>
        <mc:Fallback xmlns="">
          <p:sp>
            <p:nvSpPr>
              <p:cNvPr id="2" name="Rectangle 1"/>
              <p:cNvSpPr>
                <a:spLocks noRot="1" noChangeAspect="1" noMove="1" noResize="1" noEditPoints="1" noAdjustHandles="1" noChangeArrowheads="1" noChangeShapeType="1" noTextEdit="1"/>
              </p:cNvSpPr>
              <p:nvPr/>
            </p:nvSpPr>
            <p:spPr>
              <a:xfrm>
                <a:off x="2202192" y="3426214"/>
                <a:ext cx="1887440" cy="379848"/>
              </a:xfrm>
              <a:prstGeom prst="rect">
                <a:avLst/>
              </a:prstGeom>
              <a:blipFill>
                <a:blip r:embed="rId6"/>
                <a:stretch>
                  <a:fillRect t="-4839" b="-25806"/>
                </a:stretch>
              </a:blipFill>
            </p:spPr>
            <p:txBody>
              <a:bodyPr/>
              <a:lstStyle/>
              <a:p>
                <a:r>
                  <a:rPr lang="en-US">
                    <a:noFill/>
                  </a:rPr>
                  <a:t> </a:t>
                </a:r>
              </a:p>
            </p:txBody>
          </p:sp>
        </mc:Fallback>
      </mc:AlternateContent>
      <p:sp>
        <p:nvSpPr>
          <p:cNvPr id="17" name="Down Arrow 16"/>
          <p:cNvSpPr/>
          <p:nvPr/>
        </p:nvSpPr>
        <p:spPr bwMode="auto">
          <a:xfrm rot="16200000">
            <a:off x="4393300" y="3422375"/>
            <a:ext cx="484632"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 name="Rectangle 23"/>
              <p:cNvSpPr/>
              <p:nvPr/>
            </p:nvSpPr>
            <p:spPr>
              <a:xfrm>
                <a:off x="5181600" y="3143126"/>
                <a:ext cx="1374094" cy="379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Sub>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𝐿</m:t>
                              </m:r>
                            </m:sub>
                          </m:sSub>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𝑆</m:t>
                          </m:r>
                        </m:e>
                      </m:acc>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5181600" y="3143126"/>
                <a:ext cx="1374094" cy="379848"/>
              </a:xfrm>
              <a:prstGeom prst="rect">
                <a:avLst/>
              </a:prstGeom>
              <a:blipFill>
                <a:blip r:embed="rId7"/>
                <a:stretch>
                  <a:fillRect r="-889"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155182" y="3734952"/>
                <a:ext cx="1400512" cy="379848"/>
              </a:xfrm>
              <a:prstGeom prst="rect">
                <a:avLst/>
              </a:prstGeom>
            </p:spPr>
            <p:txBody>
              <a:bodyPr wrap="none">
                <a:spAutoFit/>
              </a:bodyPr>
              <a:lstStyle/>
              <a:p>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𝑊</m:t>
                        </m:r>
                      </m:e>
                    </m:acc>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up>
                        <m:r>
                          <a:rPr lang="en-US" sz="1800" i="1">
                            <a:latin typeface="Cambria Math" panose="02040503050406030204" pitchFamily="18" charset="0"/>
                          </a:rPr>
                          <m:t>𝑇</m:t>
                        </m:r>
                      </m:sup>
                    </m:sSubSup>
                    <m:acc>
                      <m:accPr>
                        <m:chr m:val="̇"/>
                        <m:ctrlPr>
                          <a:rPr lang="en-US" sz="1800" i="1">
                            <a:latin typeface="Cambria Math" panose="02040503050406030204" pitchFamily="18" charset="0"/>
                          </a:rPr>
                        </m:ctrlPr>
                      </m:accPr>
                      <m:e>
                        <m:r>
                          <a:rPr lang="en-US" sz="1800" i="1">
                            <a:latin typeface="Cambria Math" panose="02040503050406030204" pitchFamily="18" charset="0"/>
                          </a:rPr>
                          <m:t>𝐸</m:t>
                        </m:r>
                      </m:e>
                    </m:acc>
                  </m:oMath>
                </a14:m>
                <a:r>
                  <a:rPr lang="en-US" sz="1800" dirty="0"/>
                  <a:t>=</a:t>
                </a:r>
                <a14:m>
                  <m:oMath xmlns:m="http://schemas.openxmlformats.org/officeDocument/2006/math">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𝐿</m:t>
                            </m:r>
                          </m:sub>
                        </m:sSub>
                      </m:e>
                    </m:acc>
                  </m:oMath>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5155182" y="3734952"/>
                <a:ext cx="1400512" cy="379848"/>
              </a:xfrm>
              <a:prstGeom prst="rect">
                <a:avLst/>
              </a:prstGeom>
              <a:blipFill>
                <a:blip r:embed="rId8"/>
                <a:stretch>
                  <a:fillRect t="-6452"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2400" y="4095392"/>
                <a:ext cx="8915400" cy="743986"/>
              </a:xfrm>
              <a:prstGeom prst="rect">
                <a:avLst/>
              </a:prstGeom>
            </p:spPr>
            <p:txBody>
              <a:bodyPr wrap="square">
                <a:spAutoFit/>
              </a:bodyPr>
              <a:lstStyle/>
              <a:p>
                <a:pPr algn="just"/>
                <a:r>
                  <a:rPr lang="en-US" sz="2000" dirty="0"/>
                  <a:t>When solving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𝐸</m:t>
                        </m:r>
                      </m:e>
                    </m:acc>
                  </m:oMath>
                </a14:m>
                <a:r>
                  <a:rPr lang="en-US" sz="2000" dirty="0"/>
                  <a:t>, the diagonal matrix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𝑊</m:t>
                        </m:r>
                      </m:e>
                    </m:acc>
                  </m:oMath>
                </a14:m>
                <a:r>
                  <a:rPr lang="en-US" sz="2000" dirty="0"/>
                  <a:t> can be inverted for each line. The diagonal in </a:t>
                </a:r>
                <a14:m>
                  <m:oMath xmlns:m="http://schemas.openxmlformats.org/officeDocument/2006/math">
                    <m:sSup>
                      <m:sSupPr>
                        <m:ctrlPr>
                          <a:rPr lang="en-US" sz="2000" i="1" smtClean="0">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𝑊</m:t>
                            </m:r>
                          </m:e>
                        </m:acc>
                      </m:e>
                      <m:sup>
                        <m:r>
                          <a:rPr lang="en-US" sz="2000" b="0" i="1" smtClean="0">
                            <a:latin typeface="Cambria Math" panose="02040503050406030204" pitchFamily="18" charset="0"/>
                          </a:rPr>
                          <m:t>−1</m:t>
                        </m:r>
                      </m:sup>
                    </m:sSup>
                  </m:oMath>
                </a14:m>
                <a:r>
                  <a:rPr lang="en-US" sz="2000" dirty="0"/>
                  <a:t> is denoted as the equivalent line impedance: </a:t>
                </a:r>
              </a:p>
            </p:txBody>
          </p:sp>
        </mc:Choice>
        <mc:Fallback xmlns="">
          <p:sp>
            <p:nvSpPr>
              <p:cNvPr id="16" name="Rectangle 15"/>
              <p:cNvSpPr>
                <a:spLocks noRot="1" noChangeAspect="1" noMove="1" noResize="1" noEditPoints="1" noAdjustHandles="1" noChangeArrowheads="1" noChangeShapeType="1" noTextEdit="1"/>
              </p:cNvSpPr>
              <p:nvPr/>
            </p:nvSpPr>
            <p:spPr>
              <a:xfrm>
                <a:off x="152400" y="4095392"/>
                <a:ext cx="8915400" cy="743986"/>
              </a:xfrm>
              <a:prstGeom prst="rect">
                <a:avLst/>
              </a:prstGeom>
              <a:blipFill>
                <a:blip r:embed="rId9"/>
                <a:stretch>
                  <a:fillRect l="-684" t="-3279" r="-615" b="-122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853252" y="4933334"/>
                <a:ext cx="1635961" cy="390748"/>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𝑒𝑞</m:t>
                        </m:r>
                      </m:sub>
                    </m:sSub>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𝑅</m:t>
                        </m:r>
                      </m:e>
                      <m:sub>
                        <m:r>
                          <a:rPr lang="en-US" sz="1800" i="1">
                            <a:latin typeface="Cambria Math" panose="02040503050406030204" pitchFamily="18" charset="0"/>
                          </a:rPr>
                          <m:t>𝑒𝑞</m:t>
                        </m:r>
                      </m:sub>
                    </m:sSub>
                    <m:r>
                      <a:rPr lang="en-US" sz="1800" b="0" i="0" smtClean="0">
                        <a:latin typeface="Cambria Math" panose="02040503050406030204" pitchFamily="18" charset="0"/>
                      </a:rPr>
                      <m:t>+</m:t>
                    </m:r>
                  </m:oMath>
                </a14:m>
                <a:r>
                  <a:rPr lang="en-US" sz="1800" dirty="0"/>
                  <a:t>j</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𝑋</m:t>
                        </m:r>
                      </m:e>
                      <m:sub>
                        <m:r>
                          <a:rPr lang="en-US" sz="1800" i="1">
                            <a:latin typeface="Cambria Math" panose="02040503050406030204" pitchFamily="18" charset="0"/>
                          </a:rPr>
                          <m:t>𝑒𝑞</m:t>
                        </m:r>
                      </m:sub>
                    </m:sSub>
                  </m:oMath>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3853252" y="4933334"/>
                <a:ext cx="1635961" cy="390748"/>
              </a:xfrm>
              <a:prstGeom prst="rect">
                <a:avLst/>
              </a:prstGeom>
              <a:blipFill>
                <a:blip r:embed="rId10"/>
                <a:stretch>
                  <a:fillRect t="-7813" b="-18750"/>
                </a:stretch>
              </a:blipFill>
            </p:spPr>
            <p:txBody>
              <a:bodyPr/>
              <a:lstStyle/>
              <a:p>
                <a:r>
                  <a:rPr lang="en-US">
                    <a:noFill/>
                  </a:rPr>
                  <a:t> </a:t>
                </a:r>
              </a:p>
            </p:txBody>
          </p:sp>
        </mc:Fallback>
      </mc:AlternateContent>
    </p:spTree>
    <p:extLst>
      <p:ext uri="{BB962C8B-B14F-4D97-AF65-F5344CB8AC3E}">
        <p14:creationId xmlns:p14="http://schemas.microsoft.com/office/powerpoint/2010/main" val="3904627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57</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Modified Newton-Raphson method </a:t>
            </a:r>
          </a:p>
        </p:txBody>
      </p:sp>
      <p:sp>
        <p:nvSpPr>
          <p:cNvPr id="9" name="Rectangle 8"/>
          <p:cNvSpPr/>
          <p:nvPr/>
        </p:nvSpPr>
        <p:spPr>
          <a:xfrm>
            <a:off x="0" y="5679989"/>
            <a:ext cx="8991600" cy="400110"/>
          </a:xfrm>
          <a:prstGeom prst="rect">
            <a:avLst/>
          </a:prstGeom>
        </p:spPr>
        <p:txBody>
          <a:bodyPr wrap="square">
            <a:spAutoFit/>
          </a:bodyPr>
          <a:lstStyle/>
          <a:p>
            <a:r>
              <a:rPr lang="en-US" sz="1000" dirty="0"/>
              <a:t>[11] F. Zhang and C. S. Cheng, “A Modified Newton Method for Radial Distribution System Power Flow Analysis," in </a:t>
            </a:r>
            <a:r>
              <a:rPr lang="en-US" sz="1000" i="1" dirty="0"/>
              <a:t>IEEE Transactions on Power System</a:t>
            </a:r>
            <a:r>
              <a:rPr lang="en-US" sz="1000" dirty="0"/>
              <a:t>, vol. 12, no. 1, pp. 882-887, Feb 1997.</a:t>
            </a:r>
          </a:p>
        </p:txBody>
      </p:sp>
      <mc:AlternateContent xmlns:mc="http://schemas.openxmlformats.org/markup-compatibility/2006" xmlns:a14="http://schemas.microsoft.com/office/drawing/2010/main">
        <mc:Choice Requires="a14">
          <p:sp>
            <p:nvSpPr>
              <p:cNvPr id="24" name="Rectangle 23"/>
              <p:cNvSpPr/>
              <p:nvPr/>
            </p:nvSpPr>
            <p:spPr>
              <a:xfrm>
                <a:off x="5124425" y="2379974"/>
                <a:ext cx="1374094" cy="379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Sub>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𝐿</m:t>
                              </m:r>
                            </m:sub>
                          </m:sSub>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𝑆</m:t>
                          </m:r>
                        </m:e>
                      </m:acc>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5124425" y="2379974"/>
                <a:ext cx="1374094" cy="379848"/>
              </a:xfrm>
              <a:prstGeom prst="rect">
                <a:avLst/>
              </a:prstGeom>
              <a:blipFill>
                <a:blip r:embed="rId3"/>
                <a:stretch>
                  <a:fillRect r="-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098007" y="2971800"/>
                <a:ext cx="1400512" cy="379848"/>
              </a:xfrm>
              <a:prstGeom prst="rect">
                <a:avLst/>
              </a:prstGeom>
            </p:spPr>
            <p:txBody>
              <a:bodyPr wrap="none">
                <a:spAutoFit/>
              </a:bodyPr>
              <a:lstStyle/>
              <a:p>
                <a14:m>
                  <m:oMath xmlns:m="http://schemas.openxmlformats.org/officeDocument/2006/math">
                    <m:r>
                      <a:rPr lang="en-US" sz="1800" i="1">
                        <a:latin typeface="Cambria Math" panose="02040503050406030204" pitchFamily="18" charset="0"/>
                      </a:rPr>
                      <m:t>𝑊</m:t>
                    </m:r>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𝑛</m:t>
                        </m:r>
                        <m:r>
                          <a:rPr lang="en-US" sz="1800" i="1">
                            <a:latin typeface="Cambria Math" panose="02040503050406030204" pitchFamily="18" charset="0"/>
                          </a:rPr>
                          <m:t>−1</m:t>
                        </m:r>
                      </m:sub>
                      <m:sup>
                        <m:r>
                          <a:rPr lang="en-US" sz="1800" i="1">
                            <a:latin typeface="Cambria Math" panose="02040503050406030204" pitchFamily="18" charset="0"/>
                          </a:rPr>
                          <m:t>𝑇</m:t>
                        </m:r>
                      </m:sup>
                    </m:sSubSup>
                    <m:acc>
                      <m:accPr>
                        <m:chr m:val="̇"/>
                        <m:ctrlPr>
                          <a:rPr lang="en-US" sz="1800" i="1">
                            <a:latin typeface="Cambria Math" panose="02040503050406030204" pitchFamily="18" charset="0"/>
                          </a:rPr>
                        </m:ctrlPr>
                      </m:accPr>
                      <m:e>
                        <m:r>
                          <a:rPr lang="en-US" sz="1800" i="1">
                            <a:latin typeface="Cambria Math" panose="02040503050406030204" pitchFamily="18" charset="0"/>
                          </a:rPr>
                          <m:t>𝐸</m:t>
                        </m:r>
                      </m:e>
                    </m:acc>
                  </m:oMath>
                </a14:m>
                <a:r>
                  <a:rPr lang="en-US" sz="1800" dirty="0"/>
                  <a:t>=</a:t>
                </a:r>
                <a14:m>
                  <m:oMath xmlns:m="http://schemas.openxmlformats.org/officeDocument/2006/math">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𝐿</m:t>
                            </m:r>
                          </m:sub>
                        </m:sSub>
                      </m:e>
                    </m:acc>
                  </m:oMath>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5098007" y="2971800"/>
                <a:ext cx="1400512" cy="379848"/>
              </a:xfrm>
              <a:prstGeom prst="rect">
                <a:avLst/>
              </a:prstGeom>
              <a:blipFill>
                <a:blip r:embed="rId4"/>
                <a:stretch>
                  <a:fillRect t="-6452" b="-24194"/>
                </a:stretch>
              </a:blipFill>
            </p:spPr>
            <p:txBody>
              <a:bodyPr/>
              <a:lstStyle/>
              <a:p>
                <a:r>
                  <a:rPr lang="en-US">
                    <a:noFill/>
                  </a:rPr>
                  <a:t> </a:t>
                </a:r>
              </a:p>
            </p:txBody>
          </p:sp>
        </mc:Fallback>
      </mc:AlternateContent>
      <p:sp>
        <p:nvSpPr>
          <p:cNvPr id="26" name="Rectangle 25"/>
          <p:cNvSpPr/>
          <p:nvPr/>
        </p:nvSpPr>
        <p:spPr>
          <a:xfrm>
            <a:off x="6724625" y="2394464"/>
            <a:ext cx="2209800" cy="400110"/>
          </a:xfrm>
          <a:prstGeom prst="rect">
            <a:avLst/>
          </a:prstGeom>
        </p:spPr>
        <p:txBody>
          <a:bodyPr wrap="square">
            <a:spAutoFit/>
          </a:bodyPr>
          <a:lstStyle/>
          <a:p>
            <a:pPr algn="just"/>
            <a:r>
              <a:rPr lang="en-US" sz="2000" dirty="0"/>
              <a:t>Backward sweep</a:t>
            </a:r>
          </a:p>
        </p:txBody>
      </p:sp>
      <p:sp>
        <p:nvSpPr>
          <p:cNvPr id="27" name="Rectangle 26"/>
          <p:cNvSpPr/>
          <p:nvPr/>
        </p:nvSpPr>
        <p:spPr>
          <a:xfrm>
            <a:off x="6724625" y="2951538"/>
            <a:ext cx="2209800" cy="400110"/>
          </a:xfrm>
          <a:prstGeom prst="rect">
            <a:avLst/>
          </a:prstGeom>
        </p:spPr>
        <p:txBody>
          <a:bodyPr wrap="square">
            <a:spAutoFit/>
          </a:bodyPr>
          <a:lstStyle/>
          <a:p>
            <a:pPr algn="just"/>
            <a:r>
              <a:rPr lang="en-US" sz="2000" dirty="0"/>
              <a:t>Forward sweep</a:t>
            </a:r>
          </a:p>
        </p:txBody>
      </p:sp>
      <p:pic>
        <p:nvPicPr>
          <p:cNvPr id="6" name="Picture 5"/>
          <p:cNvPicPr>
            <a:picLocks noChangeAspect="1"/>
          </p:cNvPicPr>
          <p:nvPr/>
        </p:nvPicPr>
        <p:blipFill>
          <a:blip r:embed="rId5"/>
          <a:stretch>
            <a:fillRect/>
          </a:stretch>
        </p:blipFill>
        <p:spPr>
          <a:xfrm>
            <a:off x="488890" y="575972"/>
            <a:ext cx="4006111" cy="4716872"/>
          </a:xfrm>
          <a:prstGeom prst="rect">
            <a:avLst/>
          </a:prstGeom>
        </p:spPr>
      </p:pic>
      <p:sp>
        <p:nvSpPr>
          <p:cNvPr id="18" name="TextBox 17"/>
          <p:cNvSpPr txBox="1"/>
          <p:nvPr/>
        </p:nvSpPr>
        <p:spPr>
          <a:xfrm>
            <a:off x="488890" y="5276595"/>
            <a:ext cx="4148893" cy="276999"/>
          </a:xfrm>
          <a:prstGeom prst="rect">
            <a:avLst/>
          </a:prstGeom>
          <a:noFill/>
        </p:spPr>
        <p:txBody>
          <a:bodyPr wrap="none" rtlCol="0">
            <a:spAutoFit/>
          </a:bodyPr>
          <a:lstStyle/>
          <a:p>
            <a:r>
              <a:rPr lang="en-US" sz="1200" dirty="0"/>
              <a:t>Fig.18 Flowchart of the modified Newton-Raphson method [11]</a:t>
            </a:r>
          </a:p>
        </p:txBody>
      </p:sp>
    </p:spTree>
    <p:extLst>
      <p:ext uri="{BB962C8B-B14F-4D97-AF65-F5344CB8AC3E}">
        <p14:creationId xmlns:p14="http://schemas.microsoft.com/office/powerpoint/2010/main" val="4232036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58</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References</a:t>
            </a:r>
          </a:p>
        </p:txBody>
      </p:sp>
      <p:sp>
        <p:nvSpPr>
          <p:cNvPr id="11" name="Rectangle 10"/>
          <p:cNvSpPr/>
          <p:nvPr/>
        </p:nvSpPr>
        <p:spPr>
          <a:xfrm>
            <a:off x="152400" y="564292"/>
            <a:ext cx="8887761" cy="5463034"/>
          </a:xfrm>
          <a:prstGeom prst="rect">
            <a:avLst/>
          </a:prstGeom>
        </p:spPr>
        <p:txBody>
          <a:bodyPr wrap="square">
            <a:spAutoFit/>
          </a:bodyPr>
          <a:lstStyle/>
          <a:p>
            <a:r>
              <a:rPr lang="en-US" sz="1400" dirty="0">
                <a:solidFill>
                  <a:srgbClr val="000000"/>
                </a:solidFill>
                <a:latin typeface="Times New Roman" panose="02020603050405020304" pitchFamily="18" charset="0"/>
              </a:rPr>
              <a:t>[1] C. S. Cheng and D. </a:t>
            </a:r>
            <a:r>
              <a:rPr lang="en-US" sz="1400" dirty="0" err="1">
                <a:solidFill>
                  <a:srgbClr val="000000"/>
                </a:solidFill>
                <a:latin typeface="Times New Roman" panose="02020603050405020304" pitchFamily="18" charset="0"/>
              </a:rPr>
              <a:t>Shirmohammadi</a:t>
            </a:r>
            <a:r>
              <a:rPr lang="en-US" sz="1400" dirty="0">
                <a:solidFill>
                  <a:srgbClr val="000000"/>
                </a:solidFill>
                <a:latin typeface="Times New Roman" panose="02020603050405020304" pitchFamily="18" charset="0"/>
              </a:rPr>
              <a:t>, "A three-phase power flow method for real-time distribution system analysis," in </a:t>
            </a:r>
            <a:r>
              <a:rPr lang="en-US" sz="1400" i="1" dirty="0">
                <a:solidFill>
                  <a:srgbClr val="000000"/>
                </a:solidFill>
                <a:latin typeface="Times New Roman" panose="02020603050405020304" pitchFamily="18" charset="0"/>
              </a:rPr>
              <a:t>IEEE Transactions on Power Systems</a:t>
            </a:r>
            <a:r>
              <a:rPr lang="en-US" sz="1400" dirty="0">
                <a:solidFill>
                  <a:srgbClr val="000000"/>
                </a:solidFill>
                <a:latin typeface="Times New Roman" panose="02020603050405020304" pitchFamily="18" charset="0"/>
              </a:rPr>
              <a:t>, vol. 10, no. 2, pp. 671-679, May 1995.</a:t>
            </a:r>
          </a:p>
          <a:p>
            <a:r>
              <a:rPr lang="en-US" sz="1400" dirty="0">
                <a:solidFill>
                  <a:srgbClr val="000000"/>
                </a:solidFill>
              </a:rPr>
              <a:t>[2] </a:t>
            </a:r>
            <a:r>
              <a:rPr lang="en-US" sz="1400" dirty="0"/>
              <a:t>S. C. </a:t>
            </a:r>
            <a:r>
              <a:rPr lang="en-US" sz="1400" dirty="0" err="1"/>
              <a:t>Tripathy</a:t>
            </a:r>
            <a:r>
              <a:rPr lang="en-US" sz="1400" dirty="0"/>
              <a:t> and G. S. S. S. K. Purge Prasad, "Load flow solution for ill-conditioned power systems by </a:t>
            </a:r>
            <a:r>
              <a:rPr lang="en-US" sz="1400" dirty="0" err="1"/>
              <a:t>quadratically</a:t>
            </a:r>
            <a:r>
              <a:rPr lang="en-US" sz="1400" dirty="0"/>
              <a:t> convergent Newton-like method," in </a:t>
            </a:r>
            <a:r>
              <a:rPr lang="en-US" sz="1400" i="1" dirty="0"/>
              <a:t>IEE Proceedings C - Generation, Transmission and Distribution</a:t>
            </a:r>
            <a:r>
              <a:rPr lang="en-US" sz="1400" dirty="0"/>
              <a:t>, vol. 127, no. 5, pp. 273-280, September 1980.</a:t>
            </a:r>
            <a:endParaRPr lang="en-US" sz="1400" dirty="0">
              <a:solidFill>
                <a:srgbClr val="000000"/>
              </a:solidFill>
            </a:endParaRPr>
          </a:p>
          <a:p>
            <a:r>
              <a:rPr lang="en-US" sz="1400" dirty="0"/>
              <a:t>[3] U. </a:t>
            </a:r>
            <a:r>
              <a:rPr lang="en-US" sz="1400" dirty="0" err="1"/>
              <a:t>Eminoglu</a:t>
            </a:r>
            <a:r>
              <a:rPr lang="en-US" sz="1400" dirty="0"/>
              <a:t> &amp; M. H. </a:t>
            </a:r>
            <a:r>
              <a:rPr lang="en-US" sz="1400" dirty="0" err="1"/>
              <a:t>Hocaoglu</a:t>
            </a:r>
            <a:r>
              <a:rPr lang="en-US" sz="1400" dirty="0"/>
              <a:t>, “Distribution systems forward/ backward sweep-based power flow algorithms: a review and Comparison Study’, in </a:t>
            </a:r>
            <a:r>
              <a:rPr lang="en-US" sz="1400" i="1" dirty="0"/>
              <a:t>Electric Power Components and Systems</a:t>
            </a:r>
            <a:r>
              <a:rPr lang="en-US" sz="1400" dirty="0"/>
              <a:t>, 37:1, 91-110, 2008</a:t>
            </a:r>
            <a:endParaRPr lang="en-US" sz="1400" dirty="0">
              <a:solidFill>
                <a:srgbClr val="000000"/>
              </a:solidFill>
              <a:latin typeface="Times New Roman" panose="02020603050405020304" pitchFamily="18" charset="0"/>
            </a:endParaRPr>
          </a:p>
          <a:p>
            <a:r>
              <a:rPr lang="en-US" sz="1400" dirty="0">
                <a:solidFill>
                  <a:srgbClr val="000000"/>
                </a:solidFill>
              </a:rPr>
              <a:t>[4] </a:t>
            </a:r>
            <a:r>
              <a:rPr lang="en-US" sz="1400" dirty="0" err="1"/>
              <a:t>Kersting</a:t>
            </a:r>
            <a:r>
              <a:rPr lang="en-US" sz="1400" dirty="0"/>
              <a:t>, William H. </a:t>
            </a:r>
            <a:r>
              <a:rPr lang="en-US" sz="1400" i="1" dirty="0"/>
              <a:t>Distribution system modeling and analysis 4</a:t>
            </a:r>
            <a:r>
              <a:rPr lang="en-US" sz="1400" i="1" baseline="30000" dirty="0"/>
              <a:t>th</a:t>
            </a:r>
            <a:r>
              <a:rPr lang="en-US" sz="1400" i="1" dirty="0"/>
              <a:t> edition</a:t>
            </a:r>
            <a:r>
              <a:rPr lang="en-US" sz="1400" dirty="0"/>
              <a:t>. CRC press, 2017.</a:t>
            </a:r>
          </a:p>
          <a:p>
            <a:r>
              <a:rPr lang="en-US" altLang="zh-CN" sz="1400" dirty="0"/>
              <a:t>[5] Jen-</a:t>
            </a:r>
            <a:r>
              <a:rPr lang="en-US" altLang="zh-CN" sz="1400" dirty="0" err="1"/>
              <a:t>Hao</a:t>
            </a:r>
            <a:r>
              <a:rPr lang="en-US" altLang="zh-CN" sz="1400" dirty="0"/>
              <a:t> </a:t>
            </a:r>
            <a:r>
              <a:rPr lang="en-US" altLang="zh-CN" sz="1400" dirty="0" err="1"/>
              <a:t>Teng</a:t>
            </a:r>
            <a:r>
              <a:rPr lang="en-US" altLang="zh-CN" sz="1400" dirty="0"/>
              <a:t>, "A direct approach for distribution system load flow solutions," in </a:t>
            </a:r>
            <a:r>
              <a:rPr lang="en-US" altLang="zh-CN" sz="1400" i="1" dirty="0"/>
              <a:t>IEEE Transactions on Power Delivery</a:t>
            </a:r>
            <a:r>
              <a:rPr lang="en-US" altLang="zh-CN" sz="1400" dirty="0"/>
              <a:t>, vol. 18, no. 3, pp. 882-887, July 2003.</a:t>
            </a:r>
            <a:endParaRPr lang="en-US" sz="1400" dirty="0">
              <a:solidFill>
                <a:srgbClr val="000000"/>
              </a:solidFill>
              <a:latin typeface="Times New Roman" panose="02020603050405020304" pitchFamily="18" charset="0"/>
            </a:endParaRPr>
          </a:p>
          <a:p>
            <a:r>
              <a:rPr lang="en-US" sz="1400" dirty="0">
                <a:solidFill>
                  <a:srgbClr val="000000"/>
                </a:solidFill>
                <a:latin typeface="Times New Roman" panose="02020603050405020304" pitchFamily="18" charset="0"/>
              </a:rPr>
              <a:t>[6] Q. Zhang, K. </a:t>
            </a:r>
            <a:r>
              <a:rPr lang="en-US" sz="1400" dirty="0" err="1">
                <a:solidFill>
                  <a:srgbClr val="000000"/>
                </a:solidFill>
                <a:latin typeface="Times New Roman" panose="02020603050405020304" pitchFamily="18" charset="0"/>
              </a:rPr>
              <a:t>Dehghanpour</a:t>
            </a:r>
            <a:r>
              <a:rPr lang="en-US" sz="1400" dirty="0">
                <a:solidFill>
                  <a:srgbClr val="000000"/>
                </a:solidFill>
                <a:latin typeface="Times New Roman" panose="02020603050405020304" pitchFamily="18" charset="0"/>
              </a:rPr>
              <a:t> and Z. Wang, "Distributed CVR in unbalanced distribution systems with PV penetration," in </a:t>
            </a:r>
            <a:r>
              <a:rPr lang="en-US" sz="1400" i="1" dirty="0">
                <a:solidFill>
                  <a:srgbClr val="000000"/>
                </a:solidFill>
                <a:latin typeface="Times New Roman" panose="02020603050405020304" pitchFamily="18" charset="0"/>
              </a:rPr>
              <a:t>IEEE Transactions on Smart Grid</a:t>
            </a:r>
            <a:r>
              <a:rPr lang="en-US" sz="1400" dirty="0">
                <a:solidFill>
                  <a:srgbClr val="000000"/>
                </a:solidFill>
                <a:latin typeface="Times New Roman" panose="02020603050405020304" pitchFamily="18" charset="0"/>
              </a:rPr>
              <a:t>, vol. 10, no. 5, pp. 5308-5319, Sept. 2019.</a:t>
            </a:r>
          </a:p>
          <a:p>
            <a:r>
              <a:rPr lang="en-US" sz="1400" dirty="0"/>
              <a:t>[7] C. Zhang, Y. Xu, Z. Dong and J. </a:t>
            </a:r>
            <a:r>
              <a:rPr lang="en-US" sz="1400" dirty="0" err="1"/>
              <a:t>Ravishankar</a:t>
            </a:r>
            <a:r>
              <a:rPr lang="en-US" sz="1400" dirty="0"/>
              <a:t>, "Three-stage robust inverter-based voltage/</a:t>
            </a:r>
            <a:r>
              <a:rPr lang="en-US" sz="1400" dirty="0" err="1"/>
              <a:t>var</a:t>
            </a:r>
            <a:r>
              <a:rPr lang="en-US" sz="1400" dirty="0"/>
              <a:t> control for distribution networks with high-level PV," in </a:t>
            </a:r>
            <a:r>
              <a:rPr lang="en-US" sz="1400" i="1" dirty="0"/>
              <a:t>IEEE Transactions on Smart Grid</a:t>
            </a:r>
            <a:r>
              <a:rPr lang="en-US" sz="1400" dirty="0"/>
              <a:t>, vol. 10, no. 1, pp. 782-793, Jan. 2019.</a:t>
            </a:r>
            <a:endParaRPr lang="en-US" sz="1400" dirty="0">
              <a:solidFill>
                <a:srgbClr val="000000"/>
              </a:solidFill>
              <a:latin typeface="Times New Roman" panose="02020603050405020304" pitchFamily="18" charset="0"/>
            </a:endParaRPr>
          </a:p>
          <a:p>
            <a:r>
              <a:rPr lang="en-US" sz="1400" dirty="0"/>
              <a:t>[8] </a:t>
            </a:r>
            <a:r>
              <a:rPr lang="en-US" sz="1400" dirty="0" err="1"/>
              <a:t>Gan</a:t>
            </a:r>
            <a:r>
              <a:rPr lang="en-US" sz="1400" dirty="0"/>
              <a:t>, </a:t>
            </a:r>
            <a:r>
              <a:rPr lang="en-US" sz="1400" dirty="0" err="1"/>
              <a:t>Lingwen</a:t>
            </a:r>
            <a:r>
              <a:rPr lang="en-US" sz="1400" dirty="0"/>
              <a:t>, and Steven H. Low. "Systems and methods for convex relaxations and linear approximations for optimal power flow in multiphase radial networks." U.S. Patent Application No. 14/724,757.</a:t>
            </a:r>
            <a:endParaRPr lang="en-US" sz="1400" dirty="0">
              <a:solidFill>
                <a:srgbClr val="000000"/>
              </a:solidFill>
              <a:latin typeface="Times New Roman" panose="02020603050405020304" pitchFamily="18" charset="0"/>
            </a:endParaRPr>
          </a:p>
          <a:p>
            <a:r>
              <a:rPr lang="en-US" sz="1400" dirty="0"/>
              <a:t>[9] </a:t>
            </a:r>
            <a:r>
              <a:rPr lang="en-US" sz="1400" dirty="0" err="1"/>
              <a:t>Anmar</a:t>
            </a:r>
            <a:r>
              <a:rPr lang="en-US" sz="1400" dirty="0"/>
              <a:t> </a:t>
            </a:r>
            <a:r>
              <a:rPr lang="en-US" sz="1400" dirty="0" err="1"/>
              <a:t>Arif</a:t>
            </a:r>
            <a:r>
              <a:rPr lang="en-US" sz="1400" dirty="0"/>
              <a:t>, “Distribution system outage management after extreme weather events”, PhD Dissertation, Iowa State University, 2019.</a:t>
            </a:r>
            <a:endParaRPr lang="en-US" sz="1400" dirty="0">
              <a:solidFill>
                <a:srgbClr val="000000"/>
              </a:solidFill>
              <a:latin typeface="Times New Roman" panose="02020603050405020304" pitchFamily="18" charset="0"/>
            </a:endParaRPr>
          </a:p>
          <a:p>
            <a:r>
              <a:rPr lang="en-US" sz="1400" dirty="0"/>
              <a:t>[10] “Reference guide: The </a:t>
            </a:r>
            <a:r>
              <a:rPr lang="en-US" sz="1400" dirty="0" err="1"/>
              <a:t>OpenDSS</a:t>
            </a:r>
            <a:r>
              <a:rPr lang="en-US" sz="1400" dirty="0"/>
              <a:t>”, [online]: </a:t>
            </a:r>
            <a:r>
              <a:rPr lang="en-US" sz="1400" dirty="0">
                <a:hlinkClick r:id="rId3"/>
              </a:rPr>
              <a:t>https://www.epri.com/#/pages/sa/opendss?lang=en</a:t>
            </a:r>
            <a:endParaRPr lang="en-US" sz="1400" dirty="0">
              <a:solidFill>
                <a:srgbClr val="000000"/>
              </a:solidFill>
              <a:latin typeface="Times New Roman" panose="02020603050405020304" pitchFamily="18" charset="0"/>
            </a:endParaRPr>
          </a:p>
          <a:p>
            <a:r>
              <a:rPr lang="en-US" sz="1400" dirty="0"/>
              <a:t>[11] F. Zhang and C. S. Cheng, “A modified newton method for radial distribution system power flow analysis," in </a:t>
            </a:r>
            <a:r>
              <a:rPr lang="en-US" sz="1400" i="1" dirty="0"/>
              <a:t>IEEE Transactions on Power System</a:t>
            </a:r>
            <a:r>
              <a:rPr lang="en-US" sz="1400" dirty="0"/>
              <a:t>, vol. 12, no. 1, pp. 882-887, Feb 1997.</a:t>
            </a:r>
          </a:p>
          <a:p>
            <a:endParaRPr lang="en-US" sz="1050" dirty="0">
              <a:solidFill>
                <a:srgbClr val="000000"/>
              </a:solidFill>
              <a:latin typeface="Times New Roman" panose="02020603050405020304" pitchFamily="18" charset="0"/>
            </a:endParaRPr>
          </a:p>
          <a:p>
            <a:endParaRPr lang="en-US" sz="1050" dirty="0">
              <a:solidFill>
                <a:srgbClr val="000000"/>
              </a:solidFill>
              <a:latin typeface="Times New Roman" panose="02020603050405020304" pitchFamily="18" charset="0"/>
            </a:endParaRPr>
          </a:p>
          <a:p>
            <a:endParaRPr lang="en-US" sz="1050" dirty="0">
              <a:solidFill>
                <a:srgbClr val="000000"/>
              </a:solidFill>
              <a:latin typeface="Times New Roman" panose="02020603050405020304" pitchFamily="18" charset="0"/>
            </a:endParaRPr>
          </a:p>
          <a:p>
            <a:endParaRPr lang="en-US" sz="1050" dirty="0">
              <a:solidFill>
                <a:srgbClr val="000000"/>
              </a:solidFill>
              <a:latin typeface="Times New Roman" panose="02020603050405020304" pitchFamily="18" charset="0"/>
            </a:endParaRPr>
          </a:p>
          <a:p>
            <a:endParaRPr lang="en-US" sz="1050" dirty="0"/>
          </a:p>
        </p:txBody>
      </p:sp>
    </p:spTree>
    <p:extLst>
      <p:ext uri="{BB962C8B-B14F-4D97-AF65-F5344CB8AC3E}">
        <p14:creationId xmlns:p14="http://schemas.microsoft.com/office/powerpoint/2010/main" val="985966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59</a:t>
            </a:fld>
            <a:endParaRPr lang="en-US" dirty="0"/>
          </a:p>
        </p:txBody>
      </p:sp>
      <p:sp>
        <p:nvSpPr>
          <p:cNvPr id="19" name="Title 1"/>
          <p:cNvSpPr>
            <a:spLocks noGrp="1"/>
          </p:cNvSpPr>
          <p:nvPr>
            <p:ph type="title"/>
          </p:nvPr>
        </p:nvSpPr>
        <p:spPr>
          <a:xfrm>
            <a:off x="3657600" y="2667000"/>
            <a:ext cx="1905000" cy="457200"/>
          </a:xfrm>
        </p:spPr>
        <p:txBody>
          <a:bodyPr/>
          <a:lstStyle/>
          <a:p>
            <a:r>
              <a:rPr lang="en-US" sz="2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90430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96400" cy="609600"/>
          </a:xfrm>
        </p:spPr>
        <p:txBody>
          <a:bodyPr/>
          <a:lstStyle/>
          <a:p>
            <a:r>
              <a:rPr lang="en-US" sz="2800" dirty="0">
                <a:latin typeface="Times New Roman" panose="02020603050405020304" pitchFamily="18" charset="0"/>
                <a:cs typeface="Times New Roman" panose="02020603050405020304" pitchFamily="18" charset="0"/>
              </a:rPr>
              <a:t>Conventional power flow calculation </a:t>
            </a:r>
            <a:r>
              <a:rPr lang="en-US" altLang="zh-CN" sz="2800" dirty="0">
                <a:latin typeface="Times New Roman" panose="02020603050405020304" pitchFamily="18" charset="0"/>
                <a:cs typeface="Times New Roman" panose="02020603050405020304" pitchFamily="18" charset="0"/>
              </a:rPr>
              <a:t>in</a:t>
            </a:r>
            <a:r>
              <a:rPr lang="en-US" sz="2800" dirty="0">
                <a:latin typeface="Times New Roman" panose="02020603050405020304" pitchFamily="18" charset="0"/>
                <a:cs typeface="Times New Roman" panose="02020603050405020304" pitchFamily="18" charset="0"/>
              </a:rPr>
              <a:t> transmission systems</a:t>
            </a:r>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7340" y="698242"/>
                <a:ext cx="8864260" cy="4216539"/>
              </a:xfrm>
              <a:prstGeom prst="rect">
                <a:avLst/>
              </a:prstGeom>
              <a:noFill/>
            </p:spPr>
            <p:txBody>
              <a:bodyPr wrap="square" rtlCol="0">
                <a:spAutoFit/>
              </a:bodyPr>
              <a:lstStyle/>
              <a:p>
                <a:pPr algn="just"/>
                <a:r>
                  <a:rPr lang="en-US" dirty="0"/>
                  <a:t>Newton-Raphson method</a:t>
                </a:r>
              </a:p>
              <a:p>
                <a:pPr marL="800100" lvl="1" indent="-342900" algn="just">
                  <a:buFont typeface="Arial" panose="020B0604020202020204" pitchFamily="34" charset="0"/>
                  <a:buChar char="•"/>
                </a:pPr>
                <a14:m>
                  <m:oMath xmlns:m="http://schemas.openxmlformats.org/officeDocument/2006/math">
                    <m:r>
                      <a:rPr lang="en-US" i="1">
                        <a:latin typeface="Cambria Math" panose="02040503050406030204" pitchFamily="18" charset="0"/>
                      </a:rPr>
                      <m:t>𝑥</m:t>
                    </m:r>
                  </m:oMath>
                </a14:m>
                <a:r>
                  <a:rPr lang="en-US" dirty="0"/>
                  <a:t> is the vector of </a:t>
                </a:r>
                <a14:m>
                  <m:oMath xmlns:m="http://schemas.openxmlformats.org/officeDocument/2006/math">
                    <m:r>
                      <m:rPr>
                        <m:brk m:alnAt="7"/>
                      </m:rP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 </m:t>
                    </m:r>
                  </m:oMath>
                </a14:m>
                <a:r>
                  <a:rPr lang="en-US" dirty="0"/>
                  <a:t>and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 </m:t>
                    </m:r>
                  </m:oMath>
                </a14:m>
                <a:r>
                  <a:rPr lang="en-US" dirty="0"/>
                  <a:t>for all the buses, except for the slack bus.</a:t>
                </a:r>
              </a:p>
              <a:p>
                <a:pPr marL="800100" lvl="1" indent="-342900" algn="just">
                  <a:buFont typeface="Arial" panose="020B0604020202020204" pitchFamily="34" charset="0"/>
                  <a:buChar char="•"/>
                </a:pPr>
                <a:r>
                  <a:rPr lang="en-US" dirty="0"/>
                  <a:t>Active and reactive power balance equation: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algn="just"/>
                <a:endParaRPr lang="en-US" dirty="0"/>
              </a:p>
              <a:p>
                <a:pPr algn="just"/>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𝑛</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𝐽</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𝑛</m:t>
                          </m:r>
                        </m:sup>
                      </m:sSup>
                      <m:r>
                        <a:rPr lang="en-US" sz="2800" b="0" i="1" smtClean="0">
                          <a:latin typeface="Cambria Math" panose="02040503050406030204" pitchFamily="18" charset="0"/>
                        </a:rPr>
                        <m:t>)</m:t>
                      </m:r>
                      <m:r>
                        <a:rPr lang="en-US" sz="2800" i="1">
                          <a:latin typeface="Cambria Math" panose="02040503050406030204" pitchFamily="18" charset="0"/>
                        </a:rPr>
                        <m:t>𝑓</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𝑛</m:t>
                              </m:r>
                            </m:sup>
                          </m:sSup>
                        </m:e>
                      </m:d>
                    </m:oMath>
                  </m:oMathPara>
                </a14:m>
                <a:endParaRPr lang="en-US" sz="2800" dirty="0"/>
              </a:p>
              <a:p>
                <a:pPr algn="just"/>
                <a:endParaRPr lang="en-US" dirty="0"/>
              </a:p>
              <a:p>
                <a:pPr algn="just"/>
                <a:r>
                  <a:rPr lang="en-US" dirty="0"/>
                  <a:t>where</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7340" y="698242"/>
                <a:ext cx="8864260" cy="4216539"/>
              </a:xfrm>
              <a:prstGeom prst="rect">
                <a:avLst/>
              </a:prstGeom>
              <a:blipFill>
                <a:blip r:embed="rId2"/>
                <a:stretch>
                  <a:fillRect l="-1100" t="-1158" r="-1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47800" y="3407416"/>
                <a:ext cx="1076833" cy="619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𝜃</m:t>
                                </m:r>
                              </m:e>
                            </m:mr>
                            <m:mr>
                              <m:e>
                                <m:r>
                                  <a:rPr lang="en-US" b="0" i="1" smtClean="0">
                                    <a:latin typeface="Cambria Math" panose="02040503050406030204" pitchFamily="18" charset="0"/>
                                  </a:rPr>
                                  <m:t>𝑉</m:t>
                                </m:r>
                              </m:e>
                            </m:mr>
                          </m:m>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447800" y="3407416"/>
                <a:ext cx="1076833" cy="6190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646962" y="3353328"/>
                <a:ext cx="1963294" cy="716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𝑥</m:t>
                                    </m:r>
                                  </m:e>
                                </m:d>
                              </m:e>
                            </m:mr>
                            <m:mr>
                              <m:e>
                                <m:r>
                                  <a:rPr lang="en-US" b="0" i="1" smtClean="0">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𝑥</m:t>
                                    </m:r>
                                  </m:e>
                                </m:d>
                              </m:e>
                            </m:mr>
                          </m:m>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646962" y="3353328"/>
                <a:ext cx="1963294" cy="7160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04327" y="3130000"/>
                <a:ext cx="2100832" cy="1173847"/>
              </a:xfrm>
              <a:prstGeom prst="rect">
                <a:avLst/>
              </a:prstGeom>
              <a:noFill/>
            </p:spPr>
            <p:txBody>
              <a:bodyPr wrap="none" lIns="0" tIns="0" rIns="0" bIns="0" rtlCol="0">
                <a:spAutoFit/>
              </a:bodyPr>
              <a:lstStyle/>
              <a:p>
                <a:r>
                  <a:rPr lang="en-US" b="0" dirty="0"/>
                  <a:t>J</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m:rPr>
                                      <m:brk m:alnAt="7"/>
                                    </m:rPr>
                                    <a:rPr lang="en-US" b="0" i="1" smtClean="0">
                                      <a:latin typeface="Cambria Math" panose="02040503050406030204" pitchFamily="18" charset="0"/>
                                    </a:rPr>
                                    <m:t>𝜕</m:t>
                                  </m:r>
                                  <m:r>
                                    <a:rPr lang="en-US" b="0" i="1" smtClean="0">
                                      <a:latin typeface="Cambria Math" panose="02040503050406030204" pitchFamily="18" charset="0"/>
                                    </a:rPr>
                                    <m:t>𝑃</m:t>
                                  </m:r>
                                </m:num>
                                <m:den>
                                  <m:r>
                                    <m:rPr>
                                      <m:brk m:alnAt="7"/>
                                    </m:rP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en>
                              </m:f>
                            </m:e>
                            <m:e>
                              <m:f>
                                <m:fPr>
                                  <m:ctrlPr>
                                    <a:rPr lang="en-US" i="1">
                                      <a:latin typeface="Cambria Math" panose="02040503050406030204" pitchFamily="18" charset="0"/>
                                    </a:rPr>
                                  </m:ctrlPr>
                                </m:fPr>
                                <m:num>
                                  <m:r>
                                    <m:rPr>
                                      <m:brk m:alnAt="7"/>
                                    </m:rPr>
                                    <a:rPr lang="en-US" i="1">
                                      <a:latin typeface="Cambria Math" panose="02040503050406030204" pitchFamily="18" charset="0"/>
                                    </a:rPr>
                                    <m:t>𝜕</m:t>
                                  </m:r>
                                  <m:r>
                                    <a:rPr lang="en-US" i="1">
                                      <a:latin typeface="Cambria Math" panose="02040503050406030204" pitchFamily="18" charset="0"/>
                                    </a:rPr>
                                    <m:t>𝑃</m:t>
                                  </m:r>
                                </m:num>
                                <m:den>
                                  <m:r>
                                    <m:rPr>
                                      <m:brk m:alnAt="7"/>
                                    </m:rP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den>
                              </m:f>
                            </m:e>
                          </m:mr>
                          <m:mr>
                            <m:e>
                              <m:f>
                                <m:fPr>
                                  <m:ctrlPr>
                                    <a:rPr lang="en-US" i="1">
                                      <a:latin typeface="Cambria Math" panose="02040503050406030204" pitchFamily="18" charset="0"/>
                                    </a:rPr>
                                  </m:ctrlPr>
                                </m:fPr>
                                <m:num>
                                  <m:r>
                                    <m:rPr>
                                      <m:brk m:alnAt="7"/>
                                    </m:rPr>
                                    <a:rPr lang="en-US" i="1">
                                      <a:latin typeface="Cambria Math" panose="02040503050406030204" pitchFamily="18" charset="0"/>
                                    </a:rPr>
                                    <m:t>𝜕</m:t>
                                  </m:r>
                                  <m:r>
                                    <a:rPr lang="en-US" b="0" i="1" smtClean="0">
                                      <a:latin typeface="Cambria Math" panose="02040503050406030204" pitchFamily="18" charset="0"/>
                                    </a:rPr>
                                    <m:t>𝑄</m:t>
                                  </m:r>
                                </m:num>
                                <m:den>
                                  <m:r>
                                    <m:rPr>
                                      <m:brk m:alnAt="7"/>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den>
                              </m:f>
                            </m:e>
                            <m:e>
                              <m:f>
                                <m:fPr>
                                  <m:ctrlPr>
                                    <a:rPr lang="en-US" i="1">
                                      <a:latin typeface="Cambria Math" panose="02040503050406030204" pitchFamily="18" charset="0"/>
                                    </a:rPr>
                                  </m:ctrlPr>
                                </m:fPr>
                                <m:num>
                                  <m:r>
                                    <m:rPr>
                                      <m:brk m:alnAt="7"/>
                                    </m:rPr>
                                    <a:rPr lang="en-US" i="1">
                                      <a:latin typeface="Cambria Math" panose="02040503050406030204" pitchFamily="18" charset="0"/>
                                    </a:rPr>
                                    <m:t>𝜕</m:t>
                                  </m:r>
                                  <m:r>
                                    <a:rPr lang="en-US" b="0" i="1" smtClean="0">
                                      <a:latin typeface="Cambria Math" panose="02040503050406030204" pitchFamily="18" charset="0"/>
                                    </a:rPr>
                                    <m:t>𝑄</m:t>
                                  </m:r>
                                </m:num>
                                <m:den>
                                  <m:r>
                                    <m:rPr>
                                      <m:brk m:alnAt="7"/>
                                    </m:rP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den>
                              </m:f>
                            </m:e>
                          </m:mr>
                        </m:m>
                      </m:e>
                    </m:d>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304327" y="3130000"/>
                <a:ext cx="2100832" cy="1173847"/>
              </a:xfrm>
              <a:prstGeom prst="rect">
                <a:avLst/>
              </a:prstGeom>
              <a:blipFill>
                <a:blip r:embed="rId5"/>
                <a:stretch>
                  <a:fillRect l="-8696"/>
                </a:stretch>
              </a:blipFill>
            </p:spPr>
            <p:txBody>
              <a:bodyPr/>
              <a:lstStyle/>
              <a:p>
                <a:r>
                  <a:rPr lang="en-US">
                    <a:noFill/>
                  </a:rPr>
                  <a:t> </a:t>
                </a:r>
              </a:p>
            </p:txBody>
          </p:sp>
        </mc:Fallback>
      </mc:AlternateContent>
      <p:sp>
        <p:nvSpPr>
          <p:cNvPr id="9" name="Rectangle 8"/>
          <p:cNvSpPr/>
          <p:nvPr/>
        </p:nvSpPr>
        <p:spPr>
          <a:xfrm>
            <a:off x="201827" y="4461386"/>
            <a:ext cx="8534400" cy="1200329"/>
          </a:xfrm>
          <a:prstGeom prst="rect">
            <a:avLst/>
          </a:prstGeom>
        </p:spPr>
        <p:txBody>
          <a:bodyPr wrap="square">
            <a:spAutoFit/>
          </a:bodyPr>
          <a:lstStyle/>
          <a:p>
            <a:pPr algn="just"/>
            <a:r>
              <a:rPr lang="en-US" dirty="0"/>
              <a:t>Compared to Gauss-Seidel method, Newton-Raphson method has a faster convergence rate, but each iteration takes much longer time. Also, Newton-Raphson is more complicated to code.  </a:t>
            </a:r>
          </a:p>
        </p:txBody>
      </p:sp>
    </p:spTree>
    <p:extLst>
      <p:ext uri="{BB962C8B-B14F-4D97-AF65-F5344CB8AC3E}">
        <p14:creationId xmlns:p14="http://schemas.microsoft.com/office/powerpoint/2010/main" val="278951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How to accelerate? </a:t>
            </a:r>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6" name="TextBox 5"/>
          <p:cNvSpPr txBox="1"/>
          <p:nvPr/>
        </p:nvSpPr>
        <p:spPr>
          <a:xfrm>
            <a:off x="279740" y="2238742"/>
            <a:ext cx="8864260" cy="1200329"/>
          </a:xfrm>
          <a:prstGeom prst="rect">
            <a:avLst/>
          </a:prstGeom>
          <a:noFill/>
        </p:spPr>
        <p:txBody>
          <a:bodyPr wrap="square" rtlCol="0">
            <a:spAutoFit/>
          </a:bodyPr>
          <a:lstStyle/>
          <a:p>
            <a:pPr algn="just"/>
            <a:r>
              <a:rPr lang="en-US" sz="1800" dirty="0"/>
              <a:t>Decoupled Newton-Raphson method</a:t>
            </a:r>
          </a:p>
          <a:p>
            <a:pPr marL="800100" lvl="1" indent="-342900" algn="just">
              <a:buFont typeface="Arial" panose="020B0604020202020204" pitchFamily="34" charset="0"/>
              <a:buChar char="•"/>
            </a:pPr>
            <a:r>
              <a:rPr lang="en-US" sz="1800" dirty="0"/>
              <a:t>Approximation of the Jacobian matrix is used to decouple the real and reaction power equations.  </a:t>
            </a:r>
          </a:p>
          <a:p>
            <a:pPr marL="342900" indent="-342900" algn="just">
              <a:buFont typeface="Arial" panose="020B0604020202020204" pitchFamily="34" charset="0"/>
              <a:buChar char="•"/>
            </a:pPr>
            <a:endParaRPr lang="en-US" sz="1800" dirty="0"/>
          </a:p>
        </p:txBody>
      </p:sp>
      <mc:AlternateContent xmlns:mc="http://schemas.openxmlformats.org/markup-compatibility/2006" xmlns:a14="http://schemas.microsoft.com/office/drawing/2010/main">
        <mc:Choice Requires="a14">
          <p:sp>
            <p:nvSpPr>
              <p:cNvPr id="10" name="TextBox 9"/>
              <p:cNvSpPr txBox="1"/>
              <p:nvPr/>
            </p:nvSpPr>
            <p:spPr>
              <a:xfrm>
                <a:off x="6172200" y="3133522"/>
                <a:ext cx="1575303" cy="880369"/>
              </a:xfrm>
              <a:prstGeom prst="rect">
                <a:avLst/>
              </a:prstGeom>
              <a:noFill/>
            </p:spPr>
            <p:txBody>
              <a:bodyPr wrap="none" lIns="0" tIns="0" rIns="0" bIns="0" rtlCol="0">
                <a:spAutoFit/>
              </a:bodyPr>
              <a:lstStyle/>
              <a:p>
                <a:r>
                  <a:rPr lang="en-US" sz="1800" b="0" dirty="0"/>
                  <a:t>J</a:t>
                </a:r>
                <a14:m>
                  <m:oMath xmlns:m="http://schemas.openxmlformats.org/officeDocument/2006/math">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2"/>
                                  <m:mcJc m:val="center"/>
                                </m:mcPr>
                              </m:mc>
                            </m:mcs>
                            <m:ctrlPr>
                              <a:rPr lang="en-US" sz="1800" b="0" i="1" smtClean="0">
                                <a:latin typeface="Cambria Math" panose="02040503050406030204" pitchFamily="18" charset="0"/>
                              </a:rPr>
                            </m:ctrlPr>
                          </m:mPr>
                          <m:mr>
                            <m:e>
                              <m:f>
                                <m:fPr>
                                  <m:ctrlPr>
                                    <a:rPr lang="en-US" sz="1800" b="0" i="1" smtClean="0">
                                      <a:latin typeface="Cambria Math" panose="02040503050406030204" pitchFamily="18" charset="0"/>
                                    </a:rPr>
                                  </m:ctrlPr>
                                </m:fPr>
                                <m:num>
                                  <m:r>
                                    <m:rPr>
                                      <m:brk m:alnAt="7"/>
                                    </m:rPr>
                                    <a:rPr lang="en-US" sz="1800" b="0" i="1" smtClean="0">
                                      <a:latin typeface="Cambria Math" panose="02040503050406030204" pitchFamily="18" charset="0"/>
                                    </a:rPr>
                                    <m:t>𝜕</m:t>
                                  </m:r>
                                  <m:r>
                                    <a:rPr lang="en-US" sz="1800" b="0" i="1" smtClean="0">
                                      <a:latin typeface="Cambria Math" panose="02040503050406030204" pitchFamily="18" charset="0"/>
                                    </a:rPr>
                                    <m:t>𝑃</m:t>
                                  </m:r>
                                </m:num>
                                <m:den>
                                  <m:r>
                                    <m:rPr>
                                      <m:brk m:alnAt="7"/>
                                    </m:rP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den>
                              </m:f>
                            </m:e>
                            <m:e>
                              <m:r>
                                <a:rPr lang="en-US" sz="1800" b="0" i="1" smtClean="0">
                                  <a:latin typeface="Cambria Math" panose="02040503050406030204" pitchFamily="18" charset="0"/>
                                </a:rPr>
                                <m:t>0</m:t>
                              </m:r>
                            </m:e>
                          </m:mr>
                          <m:mr>
                            <m:e>
                              <m:r>
                                <a:rPr lang="en-US" sz="1800" i="1" smtClean="0">
                                  <a:latin typeface="Cambria Math" panose="02040503050406030204" pitchFamily="18" charset="0"/>
                                </a:rPr>
                                <m:t>0</m:t>
                              </m:r>
                            </m:e>
                            <m:e>
                              <m:f>
                                <m:fPr>
                                  <m:ctrlPr>
                                    <a:rPr lang="en-US" sz="1800" i="1">
                                      <a:latin typeface="Cambria Math" panose="02040503050406030204" pitchFamily="18" charset="0"/>
                                    </a:rPr>
                                  </m:ctrlPr>
                                </m:fPr>
                                <m:num>
                                  <m:r>
                                    <m:rPr>
                                      <m:brk m:alnAt="7"/>
                                    </m:rPr>
                                    <a:rPr lang="en-US" sz="1800" i="1">
                                      <a:latin typeface="Cambria Math" panose="02040503050406030204" pitchFamily="18" charset="0"/>
                                    </a:rPr>
                                    <m:t>𝜕</m:t>
                                  </m:r>
                                  <m:r>
                                    <a:rPr lang="en-US" sz="1800" b="0" i="1" smtClean="0">
                                      <a:latin typeface="Cambria Math" panose="02040503050406030204" pitchFamily="18" charset="0"/>
                                    </a:rPr>
                                    <m:t>𝑄</m:t>
                                  </m:r>
                                </m:num>
                                <m:den>
                                  <m:r>
                                    <m:rPr>
                                      <m:brk m:alnAt="7"/>
                                    </m:rPr>
                                    <a:rPr lang="en-US" sz="1800" i="1">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m:t>
                                  </m:r>
                                </m:den>
                              </m:f>
                            </m:e>
                          </m:mr>
                        </m:m>
                      </m:e>
                    </m:d>
                  </m:oMath>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172200" y="3133522"/>
                <a:ext cx="1575303" cy="880369"/>
              </a:xfrm>
              <a:prstGeom prst="rect">
                <a:avLst/>
              </a:prstGeom>
              <a:blipFill>
                <a:blip r:embed="rId2"/>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9740" y="533400"/>
                <a:ext cx="8864260" cy="1754326"/>
              </a:xfrm>
              <a:prstGeom prst="rect">
                <a:avLst/>
              </a:prstGeom>
              <a:noFill/>
            </p:spPr>
            <p:txBody>
              <a:bodyPr wrap="square" rtlCol="0">
                <a:spAutoFit/>
              </a:bodyPr>
              <a:lstStyle/>
              <a:p>
                <a:pPr algn="just"/>
                <a:r>
                  <a:rPr lang="en-US" sz="1800" dirty="0"/>
                  <a:t>Accelerated (convergence) Gauss-Seidel method</a:t>
                </a:r>
              </a:p>
              <a:p>
                <a:pPr marL="800100" lvl="1" indent="-342900" algn="just">
                  <a:buFont typeface="Arial" panose="020B0604020202020204" pitchFamily="34" charset="0"/>
                  <a:buChar char="•"/>
                </a:pPr>
                <a:r>
                  <a:rPr lang="en-US" sz="1800" dirty="0"/>
                  <a:t>Previously, it calculates each value </a:t>
                </a:r>
                <a14:m>
                  <m:oMath xmlns:m="http://schemas.openxmlformats.org/officeDocument/2006/math">
                    <m:r>
                      <a:rPr lang="en-US" sz="1800" i="1">
                        <a:latin typeface="Cambria Math" panose="02040503050406030204" pitchFamily="18" charset="0"/>
                      </a:rPr>
                      <m:t>𝑥</m:t>
                    </m:r>
                  </m:oMath>
                </a14:m>
                <a:r>
                  <a:rPr lang="en-US" sz="1800" dirty="0"/>
                  <a:t> as:</a:t>
                </a:r>
                <a14:m>
                  <m:oMath xmlns:m="http://schemas.openxmlformats.org/officeDocument/2006/math">
                    <m:sSup>
                      <m:sSupPr>
                        <m:ctrlPr>
                          <a:rPr lang="en-US" sz="1800" i="1">
                            <a:latin typeface="Cambria Math" panose="02040503050406030204" pitchFamily="18" charset="0"/>
                          </a:rPr>
                        </m:ctrlPr>
                      </m:sSupPr>
                      <m:e>
                        <m:r>
                          <a:rPr lang="en-US" sz="1800" b="0" i="1" smtClean="0">
                            <a:latin typeface="Cambria Math" panose="02040503050406030204" pitchFamily="18" charset="0"/>
                          </a:rPr>
                          <m:t> </m:t>
                        </m:r>
                        <m:r>
                          <a:rPr lang="en-US" sz="1800" i="1">
                            <a:latin typeface="Cambria Math" panose="02040503050406030204" pitchFamily="18" charset="0"/>
                          </a:rPr>
                          <m:t>𝑥</m:t>
                        </m:r>
                      </m:e>
                      <m:sup>
                        <m:r>
                          <a:rPr lang="en-US" sz="1800" i="1">
                            <a:latin typeface="Cambria Math" panose="02040503050406030204" pitchFamily="18" charset="0"/>
                          </a:rPr>
                          <m:t>𝑛</m:t>
                        </m:r>
                        <m:r>
                          <a:rPr lang="en-US" sz="1800" i="1">
                            <a:latin typeface="Cambria Math" panose="02040503050406030204" pitchFamily="18" charset="0"/>
                          </a:rPr>
                          <m:t>+1</m:t>
                        </m:r>
                      </m:sup>
                    </m:sSup>
                    <m:r>
                      <a:rPr lang="en-US" sz="1800" i="1">
                        <a:latin typeface="Cambria Math" panose="02040503050406030204" pitchFamily="18" charset="0"/>
                      </a:rPr>
                      <m:t>=</m:t>
                    </m:r>
                    <m:r>
                      <a:rPr lang="en-US" sz="1800" i="1">
                        <a:latin typeface="Cambria Math" panose="02040503050406030204" pitchFamily="18" charset="0"/>
                      </a:rPr>
                      <m:t>h</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𝑛</m:t>
                        </m:r>
                      </m:sup>
                    </m:sSup>
                    <m:r>
                      <a:rPr lang="en-US" sz="1800" i="1">
                        <a:latin typeface="Cambria Math" panose="02040503050406030204" pitchFamily="18" charset="0"/>
                      </a:rPr>
                      <m:t>)</m:t>
                    </m:r>
                  </m:oMath>
                </a14:m>
                <a:r>
                  <a:rPr lang="en-US" sz="1800" dirty="0"/>
                  <a:t>  </a:t>
                </a:r>
              </a:p>
              <a:p>
                <a:pPr marL="800100" lvl="1" indent="-342900" algn="just">
                  <a:buFont typeface="Arial" panose="020B0604020202020204" pitchFamily="34" charset="0"/>
                  <a:buChar char="•"/>
                </a:pPr>
                <a:r>
                  <a:rPr lang="en-US" sz="1800" dirty="0"/>
                  <a:t>To accelerate convergence, the above equation can be rewritten as:</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 </m:t>
                        </m:r>
                        <m:r>
                          <a:rPr lang="en-US" sz="1800" i="1">
                            <a:latin typeface="Cambria Math" panose="02040503050406030204" pitchFamily="18" charset="0"/>
                          </a:rPr>
                          <m:t>𝑥</m:t>
                        </m:r>
                      </m:e>
                      <m:sup>
                        <m:r>
                          <a:rPr lang="en-US" sz="1800" i="1">
                            <a:latin typeface="Cambria Math" panose="02040503050406030204" pitchFamily="18" charset="0"/>
                          </a:rPr>
                          <m:t>𝑛</m:t>
                        </m:r>
                        <m:r>
                          <a:rPr lang="en-US" sz="1800" i="1">
                            <a:latin typeface="Cambria Math" panose="02040503050406030204" pitchFamily="18" charset="0"/>
                          </a:rPr>
                          <m:t>+1</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𝑛</m:t>
                        </m:r>
                      </m:sup>
                    </m:sSup>
                    <m:r>
                      <a:rPr lang="en-US" sz="1800" b="0" i="1" smtClean="0">
                        <a:latin typeface="Cambria Math" panose="02040503050406030204" pitchFamily="18" charset="0"/>
                      </a:rPr>
                      <m:t>+</m:t>
                    </m:r>
                    <m:r>
                      <a:rPr lang="en-US" sz="1800" i="1">
                        <a:latin typeface="Cambria Math" panose="02040503050406030204" pitchFamily="18" charset="0"/>
                      </a:rPr>
                      <m:t>h</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𝑛</m:t>
                            </m:r>
                          </m:sup>
                        </m:sSup>
                      </m:e>
                    </m:d>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𝑛</m:t>
                        </m:r>
                      </m:sup>
                    </m:sSup>
                  </m:oMath>
                </a14:m>
                <a:endParaRPr lang="en-US" sz="1800" dirty="0"/>
              </a:p>
              <a:p>
                <a:pPr marL="800100" lvl="1" indent="-342900" algn="just">
                  <a:buFont typeface="Arial" panose="020B0604020202020204" pitchFamily="34" charset="0"/>
                  <a:buChar char="•"/>
                </a:pPr>
                <a:r>
                  <a:rPr lang="en-US" sz="1800" dirty="0"/>
                  <a:t>Acceleration parameter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 </m:t>
                        </m:r>
                        <m:r>
                          <a:rPr lang="en-US" sz="1800" i="1">
                            <a:latin typeface="Cambria Math" panose="02040503050406030204" pitchFamily="18" charset="0"/>
                          </a:rPr>
                          <m:t>𝑥</m:t>
                        </m:r>
                      </m:e>
                      <m:sup>
                        <m:r>
                          <a:rPr lang="en-US" sz="1800" i="1">
                            <a:latin typeface="Cambria Math" panose="02040503050406030204" pitchFamily="18" charset="0"/>
                          </a:rPr>
                          <m:t>𝑛</m:t>
                        </m:r>
                        <m:r>
                          <a:rPr lang="en-US" sz="1800" i="1">
                            <a:latin typeface="Cambria Math" panose="02040503050406030204" pitchFamily="18" charset="0"/>
                          </a:rPr>
                          <m:t>+1</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𝑛</m:t>
                        </m:r>
                      </m:sup>
                    </m:sSup>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rPr>
                      <m:t>(</m:t>
                    </m:r>
                    <m:r>
                      <a:rPr lang="en-US" sz="1800" i="1">
                        <a:latin typeface="Cambria Math" panose="02040503050406030204" pitchFamily="18" charset="0"/>
                      </a:rPr>
                      <m:t>h</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𝑛</m:t>
                            </m:r>
                          </m:sup>
                        </m:sSup>
                      </m:e>
                    </m:d>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𝑛</m:t>
                        </m:r>
                      </m:sup>
                    </m:sSup>
                    <m:r>
                      <a:rPr lang="en-US" sz="1800" b="0" i="1" smtClean="0">
                        <a:latin typeface="Cambria Math" panose="02040503050406030204" pitchFamily="18" charset="0"/>
                      </a:rPr>
                      <m:t>)</m:t>
                    </m:r>
                  </m:oMath>
                </a14:m>
                <a:endParaRPr lang="en-US" sz="1800" dirty="0"/>
              </a:p>
              <a:p>
                <a:pPr marL="800100" lvl="1" indent="-342900" algn="just">
                  <a:buFont typeface="Arial" panose="020B0604020202020204" pitchFamily="34" charset="0"/>
                  <a:buChar char="•"/>
                </a:pPr>
                <a:r>
                  <a:rPr lang="en-US" sz="1800" dirty="0"/>
                  <a:t>Larger value of </a:t>
                </a:r>
                <a14:m>
                  <m:oMath xmlns:m="http://schemas.openxmlformats.org/officeDocument/2006/math">
                    <m:r>
                      <a:rPr lang="en-US" sz="1800" i="1">
                        <a:latin typeface="Cambria Math" panose="02040503050406030204" pitchFamily="18" charset="0"/>
                        <a:ea typeface="Cambria Math" panose="02040503050406030204" pitchFamily="18" charset="0"/>
                      </a:rPr>
                      <m:t>𝛼</m:t>
                    </m:r>
                  </m:oMath>
                </a14:m>
                <a:r>
                  <a:rPr lang="en-US" sz="1800" dirty="0"/>
                  <a:t> </a:t>
                </a:r>
                <a:r>
                  <a:rPr lang="en-US" sz="1800" b="1" dirty="0"/>
                  <a:t>may</a:t>
                </a:r>
                <a:r>
                  <a:rPr lang="en-US" sz="1800" dirty="0"/>
                  <a:t> result in faster convergence</a:t>
                </a:r>
              </a:p>
            </p:txBody>
          </p:sp>
        </mc:Choice>
        <mc:Fallback xmlns="">
          <p:sp>
            <p:nvSpPr>
              <p:cNvPr id="11" name="TextBox 10"/>
              <p:cNvSpPr txBox="1">
                <a:spLocks noRot="1" noChangeAspect="1" noMove="1" noResize="1" noEditPoints="1" noAdjustHandles="1" noChangeArrowheads="1" noChangeShapeType="1" noTextEdit="1"/>
              </p:cNvSpPr>
              <p:nvPr/>
            </p:nvSpPr>
            <p:spPr>
              <a:xfrm>
                <a:off x="279740" y="533400"/>
                <a:ext cx="8864260" cy="1754326"/>
              </a:xfrm>
              <a:prstGeom prst="rect">
                <a:avLst/>
              </a:prstGeom>
              <a:blipFill>
                <a:blip r:embed="rId3"/>
                <a:stretch>
                  <a:fillRect l="-619" t="-2091" b="-4530"/>
                </a:stretch>
              </a:blipFill>
            </p:spPr>
            <p:txBody>
              <a:bodyPr/>
              <a:lstStyle/>
              <a:p>
                <a:r>
                  <a:rPr lang="en-US">
                    <a:noFill/>
                  </a:rPr>
                  <a:t> </a:t>
                </a:r>
              </a:p>
            </p:txBody>
          </p:sp>
        </mc:Fallback>
      </mc:AlternateContent>
      <p:sp>
        <p:nvSpPr>
          <p:cNvPr id="12" name="Right Arrow 11"/>
          <p:cNvSpPr/>
          <p:nvPr/>
        </p:nvSpPr>
        <p:spPr bwMode="auto">
          <a:xfrm>
            <a:off x="3823570" y="4222206"/>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Rectangle 17"/>
          <p:cNvSpPr/>
          <p:nvPr/>
        </p:nvSpPr>
        <p:spPr>
          <a:xfrm>
            <a:off x="457200" y="1644463"/>
            <a:ext cx="184731" cy="461665"/>
          </a:xfrm>
          <a:prstGeom prst="rect">
            <a:avLst/>
          </a:prstGeom>
        </p:spPr>
        <p:txBody>
          <a:bodyPr wrap="none">
            <a:spAutoFit/>
          </a:bodyPr>
          <a:lstStyle/>
          <a:p>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180598" y="3229510"/>
                <a:ext cx="8864260" cy="688394"/>
              </a:xfrm>
              <a:prstGeom prst="rect">
                <a:avLst/>
              </a:prstGeom>
              <a:noFill/>
            </p:spPr>
            <p:txBody>
              <a:bodyPr wrap="square" rtlCol="0">
                <a:spAutoFit/>
              </a:bodyPr>
              <a:lstStyle/>
              <a:p>
                <a:pPr algn="just"/>
                <a:r>
                  <a:rPr lang="en-US" sz="1800" dirty="0"/>
                  <a:t>Assume </a:t>
                </a:r>
                <a14:m>
                  <m:oMath xmlns:m="http://schemas.openxmlformats.org/officeDocument/2006/math">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𝑗</m:t>
                            </m:r>
                          </m:sub>
                        </m:sSub>
                      </m:e>
                    </m:d>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oMath>
                </a14:m>
                <a:r>
                  <a:rPr lang="en-US" sz="1800" dirty="0"/>
                  <a:t>, thus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𝑗</m:t>
                                </m:r>
                              </m:sub>
                            </m:sSub>
                          </m:e>
                        </m:d>
                        <m:r>
                          <a:rPr lang="en-US" sz="1800" i="1">
                            <a:latin typeface="Cambria Math" panose="02040503050406030204" pitchFamily="18" charset="0"/>
                            <a:ea typeface="Cambria Math" panose="02040503050406030204" pitchFamily="18" charset="0"/>
                          </a:rPr>
                          <m:t>≈0</m:t>
                        </m:r>
                      </m:e>
                    </m:func>
                  </m:oMath>
                </a14:m>
                <a:r>
                  <a:rPr lang="en-US" sz="1800" dirty="0"/>
                  <a:t> </a:t>
                </a:r>
              </a:p>
              <a:p>
                <a:pPr marL="342900" indent="-342900" algn="just">
                  <a:buFont typeface="Arial" panose="020B0604020202020204" pitchFamily="34" charset="0"/>
                  <a:buChar char="•"/>
                </a:pPr>
                <a:endParaRPr lang="en-US" sz="1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80598" y="3229510"/>
                <a:ext cx="8864260" cy="688394"/>
              </a:xfrm>
              <a:prstGeom prst="rect">
                <a:avLst/>
              </a:prstGeom>
              <a:blipFill>
                <a:blip r:embed="rId4"/>
                <a:stretch>
                  <a:fillRect l="-619" t="-2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59703" y="3871480"/>
                <a:ext cx="2804999" cy="6299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m:rPr>
                              <m:brk m:alnAt="7"/>
                            </m:rPr>
                            <a:rPr lang="en-US" sz="1600" i="1">
                              <a:latin typeface="Cambria Math" panose="02040503050406030204" pitchFamily="18" charset="0"/>
                            </a:rPr>
                            <m:t>𝜕</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sub>
                          </m:sSub>
                        </m:num>
                        <m:den>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rPr>
                                <m:t>𝑗</m:t>
                              </m:r>
                            </m:sub>
                          </m:sSub>
                        </m:den>
                      </m:f>
                      <m:r>
                        <a:rPr lang="en-US" sz="1600" b="0" i="1" smtClean="0">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d>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sin</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𝑗</m:t>
                                  </m:r>
                                </m:sub>
                              </m:sSub>
                            </m:e>
                          </m:d>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0</m:t>
                          </m:r>
                        </m:e>
                      </m:func>
                    </m:oMath>
                  </m:oMathPara>
                </a14:m>
                <a:endParaRPr lang="en-US" sz="1600" dirty="0"/>
              </a:p>
            </p:txBody>
          </p:sp>
        </mc:Choice>
        <mc:Fallback xmlns="">
          <p:sp>
            <p:nvSpPr>
              <p:cNvPr id="20" name="Rectangle 19"/>
              <p:cNvSpPr>
                <a:spLocks noRot="1" noChangeAspect="1" noMove="1" noResize="1" noEditPoints="1" noAdjustHandles="1" noChangeArrowheads="1" noChangeShapeType="1" noTextEdit="1"/>
              </p:cNvSpPr>
              <p:nvPr/>
            </p:nvSpPr>
            <p:spPr>
              <a:xfrm>
                <a:off x="659703" y="3871480"/>
                <a:ext cx="2804999" cy="6299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49565" y="4575252"/>
                <a:ext cx="3284104" cy="6299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m:rPr>
                              <m:brk m:alnAt="7"/>
                            </m:rPr>
                            <a:rPr lang="en-US" sz="1600" i="1">
                              <a:latin typeface="Cambria Math" panose="02040503050406030204" pitchFamily="18" charset="0"/>
                            </a:rPr>
                            <m:t>𝜕</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𝑖</m:t>
                              </m:r>
                            </m:sub>
                          </m:sSub>
                        </m:num>
                        <m:den>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𝑗</m:t>
                              </m:r>
                            </m:sub>
                          </m:sSub>
                        </m:den>
                      </m:f>
                      <m:r>
                        <a:rPr lang="en-US" sz="1600" b="0" i="1" smtClean="0">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d>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𝑗</m:t>
                              </m:r>
                            </m:sub>
                          </m:sSub>
                        </m:e>
                      </m:d>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𝑖𝑗</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sin</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𝑖</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rPr>
                                    <m:t>𝑗</m:t>
                                  </m:r>
                                </m:sub>
                              </m:sSub>
                            </m:e>
                          </m:d>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0</m:t>
                          </m:r>
                        </m:e>
                      </m:func>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549565" y="4575252"/>
                <a:ext cx="3284104" cy="6299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757208" y="4082481"/>
                <a:ext cx="2700932" cy="670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𝜃</m:t>
                          </m:r>
                        </m:e>
                        <m:sup>
                          <m:r>
                            <a:rPr lang="en-US" sz="1800" b="0" i="1" smtClean="0">
                              <a:latin typeface="Cambria Math" panose="02040503050406030204" pitchFamily="18" charset="0"/>
                            </a:rPr>
                            <m:t>𝑛</m:t>
                          </m:r>
                          <m:r>
                            <a:rPr lang="en-US" sz="1800" b="0" i="1" smtClean="0">
                              <a:latin typeface="Cambria Math" panose="02040503050406030204" pitchFamily="18" charset="0"/>
                            </a:rPr>
                            <m:t>+1</m:t>
                          </m:r>
                        </m:sup>
                      </m:sSup>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𝜃</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m:t>
                                  </m:r>
                                  <m:r>
                                    <a:rPr lang="en-US" sz="1800" b="0" i="1" smtClean="0">
                                      <a:latin typeface="Cambria Math" panose="02040503050406030204" pitchFamily="18" charset="0"/>
                                    </a:rPr>
                                    <m:t>𝑃</m:t>
                                  </m:r>
                                </m:num>
                                <m:den>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den>
                              </m:f>
                            </m:e>
                          </m:d>
                        </m:e>
                        <m:sup>
                          <m:r>
                            <a:rPr lang="en-US" sz="1800" b="0" i="1" smtClean="0">
                              <a:latin typeface="Cambria Math" panose="02040503050406030204" pitchFamily="18" charset="0"/>
                            </a:rPr>
                            <m:t>−1</m:t>
                          </m:r>
                        </m:sup>
                      </m:sSup>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𝑛</m:t>
                              </m:r>
                            </m:sup>
                          </m:sSup>
                        </m:e>
                      </m:d>
                    </m:oMath>
                  </m:oMathPara>
                </a14:m>
                <a:endParaRPr lang="en-US"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5757208" y="4082481"/>
                <a:ext cx="2700932" cy="6705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757208" y="4975905"/>
                <a:ext cx="2760564" cy="670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𝑉</m:t>
                          </m:r>
                        </m:e>
                        <m:sup>
                          <m:r>
                            <a:rPr lang="en-US" sz="1800" b="0" i="1" smtClean="0">
                              <a:latin typeface="Cambria Math" panose="02040503050406030204" pitchFamily="18" charset="0"/>
                            </a:rPr>
                            <m:t>𝑛</m:t>
                          </m:r>
                          <m:r>
                            <a:rPr lang="en-US" sz="1800" b="0" i="1" smtClean="0">
                              <a:latin typeface="Cambria Math" panose="02040503050406030204" pitchFamily="18" charset="0"/>
                            </a:rPr>
                            <m:t>+1</m:t>
                          </m:r>
                        </m:sup>
                      </m:sSup>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𝑉</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m:t>
                                  </m:r>
                                  <m:r>
                                    <a:rPr lang="en-US" sz="1800" b="0" i="1" smtClean="0">
                                      <a:latin typeface="Cambria Math" panose="02040503050406030204" pitchFamily="18" charset="0"/>
                                    </a:rPr>
                                    <m:t>𝑄</m:t>
                                  </m:r>
                                </m:num>
                                <m:den>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m:t>
                                  </m:r>
                                </m:den>
                              </m:f>
                            </m:e>
                          </m:d>
                        </m:e>
                        <m:sup>
                          <m:r>
                            <a:rPr lang="en-US" sz="1800" b="0" i="1" smtClean="0">
                              <a:latin typeface="Cambria Math" panose="02040503050406030204" pitchFamily="18" charset="0"/>
                            </a:rPr>
                            <m:t>−1</m:t>
                          </m:r>
                        </m:sup>
                      </m:sSup>
                      <m:r>
                        <a:rPr lang="en-US" sz="1800" b="0" i="1" smtClean="0">
                          <a:latin typeface="Cambria Math" panose="02040503050406030204" pitchFamily="18" charset="0"/>
                        </a:rPr>
                        <m:t>𝑄</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𝑛</m:t>
                              </m:r>
                            </m:sup>
                          </m:sSup>
                        </m:e>
                      </m:d>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757208" y="4975905"/>
                <a:ext cx="2760564" cy="67050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584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305800" cy="609600"/>
          </a:xfrm>
        </p:spPr>
        <p:txBody>
          <a:bodyPr/>
          <a:lstStyle/>
          <a:p>
            <a:r>
              <a:rPr lang="en-US" sz="2800" dirty="0">
                <a:latin typeface="Times New Roman" panose="02020603050405020304" pitchFamily="18" charset="0"/>
                <a:cs typeface="Times New Roman" panose="02020603050405020304" pitchFamily="18" charset="0"/>
              </a:rPr>
              <a:t>Disadvantages of Gauss-Seidel and Newton-Raphson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7339" y="682932"/>
                <a:ext cx="8864260" cy="4528484"/>
              </a:xfrm>
              <a:prstGeom prst="rect">
                <a:avLst/>
              </a:prstGeom>
              <a:noFill/>
            </p:spPr>
            <p:txBody>
              <a:bodyPr wrap="square" rtlCol="0">
                <a:spAutoFit/>
              </a:bodyPr>
              <a:lstStyle/>
              <a:p>
                <a:pPr algn="just"/>
                <a:r>
                  <a:rPr lang="en-US" dirty="0"/>
                  <a:t>Traditional Gauss-Seidel method and Newton-Raphson method need the calculation of the </a:t>
                </a:r>
                <a:r>
                  <a:rPr lang="en-US" b="1" dirty="0"/>
                  <a:t>Y matrix</a:t>
                </a:r>
                <a:r>
                  <a:rPr lang="en-US" dirty="0"/>
                  <a:t> and </a:t>
                </a:r>
                <a:r>
                  <a:rPr lang="en-US" b="1" dirty="0"/>
                  <a:t>Jacobian matrix</a:t>
                </a:r>
                <a:r>
                  <a:rPr lang="en-US" dirty="0"/>
                  <a:t>. </a:t>
                </a:r>
              </a:p>
              <a:p>
                <a:pPr algn="just"/>
                <a:endParaRPr lang="en-US" dirty="0"/>
              </a:p>
              <a:p>
                <a:pPr algn="just"/>
                <a:r>
                  <a:rPr lang="en-US" dirty="0"/>
                  <a:t>When solving large power systems, the most difficult computation task is inverting the </a:t>
                </a:r>
                <a:r>
                  <a:rPr lang="en-US" b="1" dirty="0"/>
                  <a:t>Y matrix </a:t>
                </a:r>
                <a:r>
                  <a:rPr lang="en-US" dirty="0"/>
                  <a:t>and </a:t>
                </a:r>
                <a:r>
                  <a:rPr lang="en-US" b="1" dirty="0"/>
                  <a:t>Jacobian matrix</a:t>
                </a:r>
                <a:r>
                  <a:rPr lang="en-US" dirty="0"/>
                  <a:t>:</a:t>
                </a:r>
              </a:p>
              <a:p>
                <a:pPr algn="just"/>
                <a:endParaRPr lang="en-US" dirty="0"/>
              </a:p>
              <a:p>
                <a:pPr marL="342900" indent="-342900" algn="just">
                  <a:buFont typeface="Arial" panose="020B0604020202020204" pitchFamily="34" charset="0"/>
                  <a:buChar char="•"/>
                </a:pPr>
                <a:r>
                  <a:rPr lang="en-US" dirty="0"/>
                  <a:t>Inverting a full matrix needs an order 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operation, meaning the amount of computation increases with the cube of the size </a:t>
                </a:r>
                <a14:m>
                  <m:oMath xmlns:m="http://schemas.openxmlformats.org/officeDocument/2006/math">
                    <m:r>
                      <a:rPr lang="en-US" i="1">
                        <a:latin typeface="Cambria Math" panose="02040503050406030204" pitchFamily="18" charset="0"/>
                      </a:rPr>
                      <m:t>𝑛</m:t>
                    </m:r>
                  </m:oMath>
                </a14:m>
                <a:r>
                  <a:rPr lang="en-US" dirty="0"/>
                  <a:t>. </a:t>
                </a:r>
              </a:p>
              <a:p>
                <a:pPr marL="342900" indent="-342900" algn="just">
                  <a:buFont typeface="Arial" panose="020B0604020202020204" pitchFamily="34" charset="0"/>
                  <a:buChar char="•"/>
                </a:pPr>
                <a:r>
                  <a:rPr lang="en-US" dirty="0"/>
                  <a:t>This amount of computation can be decreased substantially by recognizing both Y matrix and Jacobian matrix are sparse matrices. </a:t>
                </a:r>
              </a:p>
              <a:p>
                <a:pPr marL="342900" indent="-342900" algn="just">
                  <a:buFont typeface="Arial" panose="020B0604020202020204" pitchFamily="34" charset="0"/>
                  <a:buChar char="•"/>
                </a:pPr>
                <a:r>
                  <a:rPr lang="en-US" dirty="0"/>
                  <a:t>Using sparse matrix methods results in a computational order of about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1.5</m:t>
                        </m:r>
                      </m:sup>
                    </m:sSup>
                  </m:oMath>
                </a14:m>
                <a:r>
                  <a:rPr lang="en-US"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127339" y="682932"/>
                <a:ext cx="8864260" cy="4528484"/>
              </a:xfrm>
              <a:prstGeom prst="rect">
                <a:avLst/>
              </a:prstGeom>
              <a:blipFill>
                <a:blip r:embed="rId2"/>
                <a:stretch>
                  <a:fillRect l="-1100" t="-1077" r="-1032" b="-2153"/>
                </a:stretch>
              </a:blipFill>
            </p:spPr>
            <p:txBody>
              <a:bodyPr/>
              <a:lstStyle/>
              <a:p>
                <a:r>
                  <a:rPr lang="en-US">
                    <a:noFill/>
                  </a:rPr>
                  <a:t> </a:t>
                </a:r>
              </a:p>
            </p:txBody>
          </p:sp>
        </mc:Fallback>
      </mc:AlternateContent>
    </p:spTree>
    <p:extLst>
      <p:ext uri="{BB962C8B-B14F-4D97-AF65-F5344CB8AC3E}">
        <p14:creationId xmlns:p14="http://schemas.microsoft.com/office/powerpoint/2010/main" val="94664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Features of electrical distribution networks</a:t>
            </a:r>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6" name="TextBox 5"/>
          <p:cNvSpPr txBox="1"/>
          <p:nvPr/>
        </p:nvSpPr>
        <p:spPr>
          <a:xfrm>
            <a:off x="127339" y="682932"/>
            <a:ext cx="8864260" cy="4401205"/>
          </a:xfrm>
          <a:prstGeom prst="rect">
            <a:avLst/>
          </a:prstGeom>
          <a:noFill/>
        </p:spPr>
        <p:txBody>
          <a:bodyPr wrap="square" rtlCol="0">
            <a:spAutoFit/>
          </a:bodyPr>
          <a:lstStyle/>
          <a:p>
            <a:pPr algn="just"/>
            <a:r>
              <a:rPr lang="en-US" sz="2000" dirty="0"/>
              <a:t>Because of the following special features in </a:t>
            </a:r>
            <a:r>
              <a:rPr lang="en-US" sz="2000" b="1" dirty="0"/>
              <a:t>distribution network</a:t>
            </a:r>
            <a:r>
              <a:rPr lang="en-US" sz="2000" dirty="0"/>
              <a:t>, the Y matrix and Jacobian matrix ceases to be diagonally dominant and convergence problems arise in power flow solutions that rely on its inverse [1]. </a:t>
            </a:r>
          </a:p>
          <a:p>
            <a:pPr algn="just"/>
            <a:endParaRPr lang="en-US" sz="2000" dirty="0"/>
          </a:p>
          <a:p>
            <a:pPr marL="457200" indent="-457200" algn="just">
              <a:buFont typeface="Arial" panose="020B0604020202020204" pitchFamily="34" charset="0"/>
              <a:buChar char="•"/>
            </a:pPr>
            <a:r>
              <a:rPr lang="en-US" sz="2000" dirty="0"/>
              <a:t>Radial or near radial structure</a:t>
            </a:r>
          </a:p>
          <a:p>
            <a:pPr marL="457200" indent="-457200" algn="just">
              <a:buFont typeface="Arial" panose="020B0604020202020204" pitchFamily="34" charset="0"/>
              <a:buChar char="•"/>
            </a:pPr>
            <a:r>
              <a:rPr lang="en-US" sz="2000" dirty="0"/>
              <a:t>High R/X rations</a:t>
            </a:r>
          </a:p>
          <a:p>
            <a:pPr marL="457200" indent="-457200" algn="just">
              <a:buFont typeface="Arial" panose="020B0604020202020204" pitchFamily="34" charset="0"/>
              <a:buChar char="•"/>
            </a:pPr>
            <a:r>
              <a:rPr lang="en-US" sz="2000" dirty="0"/>
              <a:t>Un-transposed lines</a:t>
            </a:r>
          </a:p>
          <a:p>
            <a:pPr marL="457200" indent="-457200" algn="just">
              <a:buFont typeface="Arial" panose="020B0604020202020204" pitchFamily="34" charset="0"/>
              <a:buChar char="•"/>
            </a:pPr>
            <a:r>
              <a:rPr lang="en-US" sz="2000" dirty="0"/>
              <a:t>Multi-phase, unbalanced, grounded or ungrounded operation</a:t>
            </a:r>
          </a:p>
          <a:p>
            <a:pPr marL="457200" indent="-457200" algn="just">
              <a:buFont typeface="Arial" panose="020B0604020202020204" pitchFamily="34" charset="0"/>
              <a:buChar char="•"/>
            </a:pPr>
            <a:r>
              <a:rPr lang="en-US" sz="2000" dirty="0"/>
              <a:t>Multi-phase, multi-mode control distribution equipment</a:t>
            </a:r>
          </a:p>
          <a:p>
            <a:pPr marL="457200" indent="-457200" algn="just">
              <a:buFont typeface="Arial" panose="020B0604020202020204" pitchFamily="34" charset="0"/>
              <a:buChar char="•"/>
            </a:pPr>
            <a:r>
              <a:rPr lang="en-US" sz="2000" dirty="0"/>
              <a:t>Unbalanced distributed load</a:t>
            </a:r>
          </a:p>
          <a:p>
            <a:pPr marL="457200" indent="-457200" algn="just">
              <a:buFont typeface="Arial" panose="020B0604020202020204" pitchFamily="34" charset="0"/>
              <a:buChar char="•"/>
            </a:pPr>
            <a:r>
              <a:rPr lang="en-US" sz="2000" dirty="0"/>
              <a:t>Extremely large number of branches/nodes</a:t>
            </a:r>
          </a:p>
          <a:p>
            <a:pPr algn="just"/>
            <a:endParaRPr lang="en-US" sz="2000" dirty="0"/>
          </a:p>
          <a:p>
            <a:pPr algn="just"/>
            <a:r>
              <a:rPr lang="en-US" sz="2000" dirty="0"/>
              <a:t>Thus, traditional Gauss-Seidel method and Newton-Raphson method have lost popularity due to their poor convergence in distribution system studies. </a:t>
            </a:r>
          </a:p>
        </p:txBody>
      </p:sp>
      <p:sp>
        <p:nvSpPr>
          <p:cNvPr id="3" name="Rectangle 2"/>
          <p:cNvSpPr/>
          <p:nvPr/>
        </p:nvSpPr>
        <p:spPr>
          <a:xfrm>
            <a:off x="94735" y="5694405"/>
            <a:ext cx="8887761" cy="400110"/>
          </a:xfrm>
          <a:prstGeom prst="rect">
            <a:avLst/>
          </a:prstGeom>
        </p:spPr>
        <p:txBody>
          <a:bodyPr wrap="square">
            <a:spAutoFit/>
          </a:bodyPr>
          <a:lstStyle/>
          <a:p>
            <a:r>
              <a:rPr lang="en-US" sz="1000" dirty="0">
                <a:solidFill>
                  <a:srgbClr val="000000"/>
                </a:solidFill>
                <a:latin typeface="Times New Roman" panose="02020603050405020304" pitchFamily="18" charset="0"/>
              </a:rPr>
              <a:t>[1] C. S. Cheng and D. </a:t>
            </a:r>
            <a:r>
              <a:rPr lang="en-US" sz="1000" dirty="0" err="1">
                <a:solidFill>
                  <a:srgbClr val="000000"/>
                </a:solidFill>
                <a:latin typeface="Times New Roman" panose="02020603050405020304" pitchFamily="18" charset="0"/>
              </a:rPr>
              <a:t>Shirmohammadi</a:t>
            </a:r>
            <a:r>
              <a:rPr lang="en-US" sz="1000" dirty="0">
                <a:solidFill>
                  <a:srgbClr val="000000"/>
                </a:solidFill>
                <a:latin typeface="Times New Roman" panose="02020603050405020304" pitchFamily="18" charset="0"/>
              </a:rPr>
              <a:t>, "A three-phase power flow method for real-time distribution system analysis," in </a:t>
            </a:r>
            <a:r>
              <a:rPr lang="en-US" sz="1000" i="1" dirty="0">
                <a:solidFill>
                  <a:srgbClr val="000000"/>
                </a:solidFill>
                <a:latin typeface="Times New Roman" panose="02020603050405020304" pitchFamily="18" charset="0"/>
              </a:rPr>
              <a:t>IEEE Transactions on Power Systems</a:t>
            </a:r>
            <a:r>
              <a:rPr lang="en-US" sz="1000" dirty="0">
                <a:solidFill>
                  <a:srgbClr val="000000"/>
                </a:solidFill>
                <a:latin typeface="Times New Roman" panose="02020603050405020304" pitchFamily="18" charset="0"/>
              </a:rPr>
              <a:t>, vol. 10, no. 2, pp. 671-679, May 1995.</a:t>
            </a:r>
            <a:endParaRPr lang="en-US" sz="1000" dirty="0"/>
          </a:p>
        </p:txBody>
      </p:sp>
    </p:spTree>
    <p:extLst>
      <p:ext uri="{BB962C8B-B14F-4D97-AF65-F5344CB8AC3E}">
        <p14:creationId xmlns:p14="http://schemas.microsoft.com/office/powerpoint/2010/main" val="3064042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4.4"/>
</p:tagLst>
</file>

<file path=ppt/tags/tag2.xml><?xml version="1.0" encoding="utf-8"?>
<p:tagLst xmlns:a="http://schemas.openxmlformats.org/drawingml/2006/main" xmlns:r="http://schemas.openxmlformats.org/officeDocument/2006/relationships" xmlns:p="http://schemas.openxmlformats.org/presentationml/2006/main">
  <p:tag name="TIMING" val="|74.4"/>
</p:tagLst>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40298</TotalTime>
  <Words>6412</Words>
  <Application>Microsoft Macintosh PowerPoint</Application>
  <PresentationFormat>On-screen Show (4:3)</PresentationFormat>
  <Paragraphs>678</Paragraphs>
  <Slides>59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Univers 65</vt:lpstr>
      <vt:lpstr>Univers 67 CondensedBold</vt:lpstr>
      <vt:lpstr>Arial</vt:lpstr>
      <vt:lpstr>Calibri</vt:lpstr>
      <vt:lpstr>Cambria Math</vt:lpstr>
      <vt:lpstr>Geneva</vt:lpstr>
      <vt:lpstr>Times</vt:lpstr>
      <vt:lpstr>Times New Roman</vt:lpstr>
      <vt:lpstr>PowerPoint</vt:lpstr>
      <vt:lpstr>Power Flow Calculation in Distribution Systems </vt:lpstr>
      <vt:lpstr>Outline</vt:lpstr>
      <vt:lpstr>Power flow calculation</vt:lpstr>
      <vt:lpstr>Power flow calculation</vt:lpstr>
      <vt:lpstr>Conventional power flow calculation in transmission systems</vt:lpstr>
      <vt:lpstr>Conventional power flow calculation in transmission systems</vt:lpstr>
      <vt:lpstr>How to accelerate? </vt:lpstr>
      <vt:lpstr>Disadvantages of Gauss-Seidel and Newton-Raphson</vt:lpstr>
      <vt:lpstr>Features of electrical distribution networks</vt:lpstr>
      <vt:lpstr>Convergence of Newton’s method for distribution systems </vt:lpstr>
      <vt:lpstr>Forward/Backward Sweep-based Algorithm </vt:lpstr>
      <vt:lpstr>Forward/Backward Sweep-based Algorithm </vt:lpstr>
      <vt:lpstr>Forward/Backward Sweep-based Algorithm </vt:lpstr>
      <vt:lpstr>Forward/Backward Sweep-based Algorithm </vt:lpstr>
      <vt:lpstr>Forward/Backward Sweep-based Algorithm </vt:lpstr>
      <vt:lpstr>Forward/Backward Sweep-based Algorithm </vt:lpstr>
      <vt:lpstr>Forward/Backward Sweep-based Algorithm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BIBC matrix and BCBV matrix                                                                                                                                                                                                                                                                                                                                                                                                                                                                                                                                                                                                                                                                                                                                                                            </vt:lpstr>
      <vt:lpstr>PowerPoint Presentation</vt:lpstr>
      <vt:lpstr>PowerPoint Presentation</vt:lpstr>
      <vt:lpstr>PowerPoint Presentation</vt:lpstr>
      <vt:lpstr>PowerPoint Presentation</vt:lpstr>
      <vt:lpstr>PowerPoint Presentation</vt:lpstr>
      <vt:lpstr>PowerPoint Presentation</vt:lpstr>
      <vt:lpstr>BIBC matrix and BCBV matrix                                                                                                                                                                                                                                                                                                                                                                                                                                                                                                                                                                                                                                                                                                                                                                            </vt:lpstr>
      <vt:lpstr>BIBC matrix and BCBV matrix                                                                                                                                                                                                                                                                                                                                                                                                                                                                                                                                                                                                                                                                                                                                                                            </vt:lpstr>
      <vt:lpstr>PowerPoint Presentation</vt:lpstr>
      <vt:lpstr>PowerPoint Presentation</vt:lpstr>
      <vt:lpstr>PowerPoint Presentation</vt:lpstr>
      <vt:lpstr>BIBC matrix and BCBV matrix                                                                                                                                                                                                                                                                                                                                                                                                                                                                                                                                                                                                                                                                                                                                                                            </vt:lpstr>
      <vt:lpstr>BIBC matrix and BCBV matrix                                                                                                                                                                                                                                                                                                                                                                                                                                                                                                                                                                                                                                                                                                                                                                            </vt:lpstr>
      <vt:lpstr>BIBC matrix and BCBV matrix                                                                                                                                                                                                                                                                                                                                                                                                                                                                                                                                                                                                                                                                                                                                                                            </vt:lpstr>
      <vt:lpstr>Node voltage calculations (quadratic equation)</vt:lpstr>
      <vt:lpstr>Dist-Flow method (single phase)</vt:lpstr>
      <vt:lpstr>Dist-Flow method (single phase)</vt:lpstr>
      <vt:lpstr>Linearized Dist-Flow method (single phase)</vt:lpstr>
      <vt:lpstr>Fully Linearized Dist-Flow method (single phase)</vt:lpstr>
      <vt:lpstr>PowerPoint Presentation</vt:lpstr>
      <vt:lpstr>Extension to unbalanced three-phase systems</vt:lpstr>
      <vt:lpstr>Extension to unbalanced three-phase systems</vt:lpstr>
      <vt:lpstr>Extension to unbalanced three-phase systems</vt:lpstr>
      <vt:lpstr>Extension to unbalanced three-phase systems</vt:lpstr>
      <vt:lpstr>Extension to unbalanced three-phase systems</vt:lpstr>
      <vt:lpstr>PowerPoint Presentation</vt:lpstr>
      <vt:lpstr>Power flow in OpenDSS </vt:lpstr>
      <vt:lpstr>Modified Newton-Raphson method </vt:lpstr>
      <vt:lpstr>Modified Newton-Raphson method </vt:lpstr>
      <vt:lpstr>Modified Newton-Raphson method </vt:lpstr>
      <vt:lpstr>Modified Newton-Raphson method </vt:lpstr>
      <vt:lpstr>Modified Newton-Raphson method </vt:lpstr>
      <vt:lpstr>References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833</cp:revision>
  <dcterms:created xsi:type="dcterms:W3CDTF">2016-12-19T18:40:45Z</dcterms:created>
  <dcterms:modified xsi:type="dcterms:W3CDTF">2019-09-29T16:46:12Z</dcterms:modified>
</cp:coreProperties>
</file>